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60" r:id="rId2"/>
  </p:sldIdLst>
  <p:sldSz cx="9144000" cy="5143500" type="screen16x9"/>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A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84" autoAdjust="0"/>
    <p:restoredTop sz="94587" autoAdjust="0"/>
  </p:normalViewPr>
  <p:slideViewPr>
    <p:cSldViewPr snapToGrid="0" snapToObjects="1">
      <p:cViewPr>
        <p:scale>
          <a:sx n="159" d="100"/>
          <a:sy n="159" d="100"/>
        </p:scale>
        <p:origin x="472" y="3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3/11/26</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79A36-EB38-B189-65EB-01C2134E9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F06B6-BFA8-DADB-6009-E64CF2EB13D2}"/>
              </a:ext>
            </a:extLst>
          </p:cNvPr>
          <p:cNvSpPr>
            <a:spLocks noGrp="1" noRot="1" noChangeAspect="1"/>
          </p:cNvSpPr>
          <p:nvPr>
            <p:ph type="sldImg"/>
          </p:nvPr>
        </p:nvSpPr>
        <p:spPr>
          <a:xfrm>
            <a:off x="406400" y="698500"/>
            <a:ext cx="6197600" cy="3486150"/>
          </a:xfrm>
        </p:spPr>
      </p:sp>
      <p:sp>
        <p:nvSpPr>
          <p:cNvPr id="3" name="Notes Placeholder 2">
            <a:extLst>
              <a:ext uri="{FF2B5EF4-FFF2-40B4-BE49-F238E27FC236}">
                <a16:creationId xmlns:a16="http://schemas.microsoft.com/office/drawing/2014/main" id="{78161B79-F775-EDCA-A027-BEA270C363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A3E843-13B4-B04B-2C4C-5DC292B8AE8F}"/>
              </a:ext>
            </a:extLst>
          </p:cNvPr>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2616882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harvard.edu/photo/2026/astrosphere/" TargetMode="External"/><Relationship Id="rId5" Type="http://schemas.openxmlformats.org/officeDocument/2006/relationships/hyperlink" Target="https://iopscience.iop.org/article/10.3847/1538-4357/ae2eda"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BC9C1-BF91-3552-187A-618195187209}"/>
            </a:ext>
          </a:extLst>
        </p:cNvPr>
        <p:cNvGrpSpPr/>
        <p:nvPr/>
      </p:nvGrpSpPr>
      <p:grpSpPr>
        <a:xfrm>
          <a:off x="0" y="0"/>
          <a:ext cx="0" cy="0"/>
          <a:chOff x="0" y="0"/>
          <a:chExt cx="0" cy="0"/>
        </a:xfrm>
      </p:grpSpPr>
      <p:pic>
        <p:nvPicPr>
          <p:cNvPr id="14" name="Picture 13" descr="A star formation in space&#10;&#10;AI-generated content may be incorrect.">
            <a:extLst>
              <a:ext uri="{FF2B5EF4-FFF2-40B4-BE49-F238E27FC236}">
                <a16:creationId xmlns:a16="http://schemas.microsoft.com/office/drawing/2014/main" id="{7092E1BB-5364-F673-5C2A-C397A9CE6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5144" y="669443"/>
            <a:ext cx="5003521" cy="3235301"/>
          </a:xfrm>
          <a:prstGeom prst="rect">
            <a:avLst/>
          </a:prstGeom>
        </p:spPr>
      </p:pic>
      <p:sp>
        <p:nvSpPr>
          <p:cNvPr id="32" name="Rectangle 31">
            <a:extLst>
              <a:ext uri="{FF2B5EF4-FFF2-40B4-BE49-F238E27FC236}">
                <a16:creationId xmlns:a16="http://schemas.microsoft.com/office/drawing/2014/main" id="{B559BC6C-A05D-CA99-955C-0D38206D2737}"/>
              </a:ext>
            </a:extLst>
          </p:cNvPr>
          <p:cNvSpPr/>
          <p:nvPr/>
        </p:nvSpPr>
        <p:spPr>
          <a:xfrm>
            <a:off x="0" y="10902"/>
            <a:ext cx="9144000" cy="650771"/>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 name="Text Box 65">
            <a:extLst>
              <a:ext uri="{FF2B5EF4-FFF2-40B4-BE49-F238E27FC236}">
                <a16:creationId xmlns:a16="http://schemas.microsoft.com/office/drawing/2014/main" id="{4B84A185-BBFD-928D-BBD0-6BC7D1EDF03C}"/>
              </a:ext>
            </a:extLst>
          </p:cNvPr>
          <p:cNvSpPr txBox="1">
            <a:spLocks noChangeArrowheads="1"/>
          </p:cNvSpPr>
          <p:nvPr/>
        </p:nvSpPr>
        <p:spPr bwMode="auto">
          <a:xfrm>
            <a:off x="350126" y="870330"/>
            <a:ext cx="3267453" cy="500137"/>
          </a:xfrm>
          <a:prstGeom prst="rect">
            <a:avLst/>
          </a:prstGeom>
          <a:noFill/>
          <a:ln w="9525">
            <a:noFill/>
            <a:miter lim="800000"/>
            <a:headEnd/>
            <a:tailEnd/>
          </a:ln>
        </p:spPr>
        <p:txBody>
          <a:bodyPr wrap="square" lIns="68580" tIns="34290" rIns="68580" bIns="34290" anchor="t">
            <a:spAutoFit/>
          </a:bodyPr>
          <a:lstStyle/>
          <a:p>
            <a:pPr algn="ctr"/>
            <a:r>
              <a:rPr lang="en-US" sz="1400" dirty="0">
                <a:solidFill>
                  <a:srgbClr val="0031A0"/>
                </a:solidFill>
                <a:latin typeface="Arial"/>
                <a:ea typeface="MS Mincho"/>
                <a:cs typeface="Arial"/>
              </a:rPr>
              <a:t>Young "Sun" Caught Blowing Bubbles by NASA’s Chandra</a:t>
            </a:r>
            <a:endParaRPr lang="en-US" sz="1400" dirty="0">
              <a:solidFill>
                <a:srgbClr val="0031A0"/>
              </a:solidFill>
              <a:ea typeface="MS Mincho"/>
              <a:cs typeface="Times New Roman"/>
            </a:endParaRPr>
          </a:p>
        </p:txBody>
      </p:sp>
      <p:sp>
        <p:nvSpPr>
          <p:cNvPr id="12" name="Rectangle 2">
            <a:extLst>
              <a:ext uri="{FF2B5EF4-FFF2-40B4-BE49-F238E27FC236}">
                <a16:creationId xmlns:a16="http://schemas.microsoft.com/office/drawing/2014/main" id="{328F2E23-5507-66CB-1ED7-D63DFA3D0C42}"/>
              </a:ext>
            </a:extLst>
          </p:cNvPr>
          <p:cNvSpPr>
            <a:spLocks noGrp="1" noChangeArrowheads="1"/>
          </p:cNvSpPr>
          <p:nvPr>
            <p:ph type="title"/>
          </p:nvPr>
        </p:nvSpPr>
        <p:spPr>
          <a:xfrm>
            <a:off x="130185" y="175390"/>
            <a:ext cx="5829300" cy="571500"/>
          </a:xfrm>
        </p:spPr>
        <p:txBody>
          <a:bodyPr>
            <a:normAutofit/>
          </a:bodyPr>
          <a:lstStyle/>
          <a:p>
            <a:pPr algn="l"/>
            <a:r>
              <a:rPr lang="en-US" altLang="en-US" sz="1500" dirty="0">
                <a:solidFill>
                  <a:schemeClr val="bg1"/>
                </a:solidFill>
                <a:latin typeface="Arial"/>
                <a:ea typeface="+mj-lt"/>
                <a:cs typeface="Arial"/>
              </a:rPr>
              <a:t>CHANDRA SCIENCE HIGHLIGHT: February 2026</a:t>
            </a:r>
            <a:endParaRPr lang="en-US" sz="1500" dirty="0">
              <a:solidFill>
                <a:schemeClr val="bg1"/>
              </a:solidFill>
              <a:latin typeface="Arial"/>
              <a:cs typeface="Arial"/>
            </a:endParaRPr>
          </a:p>
        </p:txBody>
      </p:sp>
      <p:sp>
        <p:nvSpPr>
          <p:cNvPr id="13" name="Rectangle 155">
            <a:extLst>
              <a:ext uri="{FF2B5EF4-FFF2-40B4-BE49-F238E27FC236}">
                <a16:creationId xmlns:a16="http://schemas.microsoft.com/office/drawing/2014/main" id="{E54C7E85-A193-C3B8-71B1-A863BEAC64F1}"/>
              </a:ext>
            </a:extLst>
          </p:cNvPr>
          <p:cNvSpPr>
            <a:spLocks noChangeArrowheads="1"/>
          </p:cNvSpPr>
          <p:nvPr/>
        </p:nvSpPr>
        <p:spPr bwMode="auto">
          <a:xfrm>
            <a:off x="4931410" y="4392513"/>
            <a:ext cx="2686050" cy="285750"/>
          </a:xfrm>
          <a:prstGeom prst="rect">
            <a:avLst/>
          </a:prstGeom>
          <a:noFill/>
          <a:ln w="9525">
            <a:noFill/>
            <a:miter lim="800000"/>
            <a:headEnd/>
            <a:tailEnd/>
          </a:ln>
        </p:spPr>
        <p:txBody>
          <a:bodyPr wrap="none" anchor="ctr"/>
          <a:lstStyle/>
          <a:p>
            <a:endParaRPr lang="en-US" sz="1200" dirty="0"/>
          </a:p>
        </p:txBody>
      </p:sp>
      <p:sp>
        <p:nvSpPr>
          <p:cNvPr id="15" name="TextBox 14">
            <a:extLst>
              <a:ext uri="{FF2B5EF4-FFF2-40B4-BE49-F238E27FC236}">
                <a16:creationId xmlns:a16="http://schemas.microsoft.com/office/drawing/2014/main" id="{3FC4A485-5C4A-0A57-D0B6-1AB6FEFDB671}"/>
              </a:ext>
            </a:extLst>
          </p:cNvPr>
          <p:cNvSpPr txBox="1"/>
          <p:nvPr/>
        </p:nvSpPr>
        <p:spPr>
          <a:xfrm>
            <a:off x="105538" y="4919718"/>
            <a:ext cx="3756631" cy="161583"/>
          </a:xfrm>
          <a:prstGeom prst="rect">
            <a:avLst/>
          </a:prstGeom>
          <a:noFill/>
        </p:spPr>
        <p:txBody>
          <a:bodyPr wrap="square" lIns="68580" tIns="34290" rIns="68580" bIns="34290" rtlCol="0" anchor="t">
            <a:spAutoFit/>
          </a:bodyPr>
          <a:lstStyle/>
          <a:p>
            <a:r>
              <a:rPr lang="en-US" sz="600" i="1" dirty="0">
                <a:solidFill>
                  <a:schemeClr val="bg1">
                    <a:lumMod val="50000"/>
                  </a:schemeClr>
                </a:solidFill>
                <a:latin typeface="Arial"/>
                <a:ea typeface="Calibri"/>
                <a:cs typeface="Arial"/>
              </a:rPr>
              <a:t>The Chandra X-ray Center is operated for NASA by the Smithsonian Astrophysical Observatory</a:t>
            </a:r>
            <a:r>
              <a:rPr lang="en-US" sz="600" i="1" dirty="0">
                <a:solidFill>
                  <a:schemeClr val="bg1">
                    <a:lumMod val="50000"/>
                  </a:schemeClr>
                </a:solidFill>
                <a:latin typeface="Arial"/>
                <a:cs typeface="Arial"/>
              </a:rPr>
              <a:t> </a:t>
            </a:r>
            <a:endParaRPr lang="en-US" sz="600" dirty="0">
              <a:solidFill>
                <a:schemeClr val="bg1">
                  <a:lumMod val="50000"/>
                </a:schemeClr>
              </a:solidFill>
              <a:cs typeface="Times New Roman"/>
            </a:endParaRPr>
          </a:p>
        </p:txBody>
      </p:sp>
      <p:pic>
        <p:nvPicPr>
          <p:cNvPr id="16" name="Picture 15" descr="logos.gif">
            <a:extLst>
              <a:ext uri="{FF2B5EF4-FFF2-40B4-BE49-F238E27FC236}">
                <a16:creationId xmlns:a16="http://schemas.microsoft.com/office/drawing/2014/main" id="{1EA2D63F-E852-F937-FA26-96D34993FECA}"/>
              </a:ext>
            </a:extLst>
          </p:cNvPr>
          <p:cNvPicPr>
            <a:picLocks noChangeAspect="1"/>
          </p:cNvPicPr>
          <p:nvPr/>
        </p:nvPicPr>
        <p:blipFill>
          <a:blip r:embed="rId4" cstate="print"/>
          <a:srcRect l="36047" t="-958"/>
          <a:stretch>
            <a:fillRect/>
          </a:stretch>
        </p:blipFill>
        <p:spPr>
          <a:xfrm>
            <a:off x="3543554" y="4893625"/>
            <a:ext cx="370467" cy="228600"/>
          </a:xfrm>
          <a:prstGeom prst="rect">
            <a:avLst/>
          </a:prstGeom>
        </p:spPr>
      </p:pic>
      <p:sp>
        <p:nvSpPr>
          <p:cNvPr id="18" name="Text Placeholder 2">
            <a:extLst>
              <a:ext uri="{FF2B5EF4-FFF2-40B4-BE49-F238E27FC236}">
                <a16:creationId xmlns:a16="http://schemas.microsoft.com/office/drawing/2014/main" id="{B3F4FE9B-586B-84DE-A9C3-9F35F047C074}"/>
              </a:ext>
            </a:extLst>
          </p:cNvPr>
          <p:cNvSpPr>
            <a:spLocks noGrp="1"/>
          </p:cNvSpPr>
          <p:nvPr/>
        </p:nvSpPr>
        <p:spPr>
          <a:xfrm>
            <a:off x="515227" y="1354425"/>
            <a:ext cx="3328344" cy="3377685"/>
          </a:xfrm>
          <a:prstGeom prst="rect">
            <a:avLst/>
          </a:prstGeom>
        </p:spPr>
        <p:txBody>
          <a:bodyPr wrap="square" lIns="0" tIns="0" rIns="0" bIns="0" numCol="1" spcCol="274320" anchor="t">
            <a:noAutofit/>
          </a:bodyPr>
          <a:lstStyle>
            <a:lvl1pPr marL="0" indent="0" algn="l" defTabSz="685783" rtl="0" eaLnBrk="1" latinLnBrk="0" hangingPunct="1">
              <a:lnSpc>
                <a:spcPct val="100000"/>
              </a:lnSpc>
              <a:spcBef>
                <a:spcPts val="750"/>
              </a:spcBef>
              <a:buFont typeface="Arial" panose="020B0604020202020204" pitchFamily="34" charset="0"/>
              <a:buNone/>
              <a:defRPr sz="1050" b="0" kern="1200">
                <a:solidFill>
                  <a:schemeClr val="tx1"/>
                </a:solidFill>
                <a:latin typeface="+mn-lt"/>
                <a:ea typeface="+mn-ea"/>
                <a:cs typeface="Arial" panose="020B0604020202020204" pitchFamily="34" charset="0"/>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0"/>
              </a:spcBef>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Astronomers have discovered an astrosphere, a bubble blown by winds from its surface, around the star HD 61005.</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This is the first astrosphere discovered around a Sun-like star. The Sun has a similar structure around it, which astronomers call the “heliosphere.”</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HD 61005 is similar in size and mass to our Sun, but it is several billion years younger.</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By studying stars like HD 61005, astronomers can learn more about what the Sun’s wind may have been like early in its evolution.</a:t>
            </a:r>
          </a:p>
          <a:p>
            <a:pPr>
              <a:spcBef>
                <a:spcPct val="0"/>
              </a:spcBef>
            </a:pPr>
            <a:endParaRPr lang="en-US" sz="900" b="1" dirty="0">
              <a:latin typeface="Arial"/>
              <a:cs typeface="Arial"/>
            </a:endParaRPr>
          </a:p>
          <a:p>
            <a:pPr>
              <a:spcBef>
                <a:spcPct val="0"/>
              </a:spcBef>
            </a:pPr>
            <a:r>
              <a:rPr lang="en-US" sz="900" b="1" dirty="0">
                <a:latin typeface="Arial"/>
                <a:cs typeface="Arial"/>
              </a:rPr>
              <a:t>Distance estimate</a:t>
            </a:r>
            <a:r>
              <a:rPr lang="en-US" sz="900" dirty="0">
                <a:latin typeface="Arial"/>
                <a:cs typeface="Arial"/>
              </a:rPr>
              <a:t>: 117 light-years from Earth</a:t>
            </a:r>
          </a:p>
          <a:p>
            <a:pPr>
              <a:spcBef>
                <a:spcPct val="0"/>
              </a:spcBef>
            </a:pPr>
            <a:r>
              <a:rPr lang="en-US" sz="900" b="1" dirty="0">
                <a:latin typeface="Arial"/>
                <a:cs typeface="Arial"/>
              </a:rPr>
              <a:t>Credit</a:t>
            </a:r>
            <a:r>
              <a:rPr lang="en-US" sz="900" dirty="0">
                <a:latin typeface="Arial"/>
                <a:cs typeface="Arial"/>
              </a:rPr>
              <a:t>: X-ray: NASA/CXC/Johns Hopkins Univ./C.M. Lisse et al.; Infrared: NASA/ESA/STIS; Optical: NSF/</a:t>
            </a:r>
            <a:r>
              <a:rPr lang="en-US" sz="900" dirty="0" err="1">
                <a:latin typeface="Arial"/>
                <a:cs typeface="Arial"/>
              </a:rPr>
              <a:t>NoirLab</a:t>
            </a:r>
            <a:r>
              <a:rPr lang="en-US" sz="900" dirty="0">
                <a:latin typeface="Arial"/>
                <a:cs typeface="Arial"/>
              </a:rPr>
              <a:t>/CTIO/DECaPS2; Image Processing: NASA/CXC/SAO/N. Wolk</a:t>
            </a:r>
          </a:p>
          <a:p>
            <a:pPr>
              <a:spcBef>
                <a:spcPct val="0"/>
              </a:spcBef>
            </a:pPr>
            <a:r>
              <a:rPr lang="en-US" sz="900" b="1" dirty="0">
                <a:latin typeface="Arial"/>
                <a:cs typeface="Arial"/>
              </a:rPr>
              <a:t>Instrument</a:t>
            </a:r>
            <a:r>
              <a:rPr lang="en-US" sz="900" dirty="0">
                <a:latin typeface="Arial"/>
                <a:cs typeface="Arial"/>
              </a:rPr>
              <a:t>: ACIS</a:t>
            </a:r>
          </a:p>
          <a:p>
            <a:pPr>
              <a:spcBef>
                <a:spcPct val="0"/>
              </a:spcBef>
            </a:pPr>
            <a:r>
              <a:rPr lang="en-US" sz="900" b="1" dirty="0">
                <a:latin typeface="Arial"/>
                <a:cs typeface="Arial"/>
              </a:rPr>
              <a:t>Reference: </a:t>
            </a:r>
            <a:r>
              <a:rPr lang="en-US" sz="900" dirty="0">
                <a:latin typeface="Arial"/>
                <a:cs typeface="Arial"/>
              </a:rPr>
              <a:t>Lisse, C., ApJ, 2026, </a:t>
            </a:r>
            <a:r>
              <a:rPr lang="en-US" sz="900" dirty="0">
                <a:latin typeface="Arial"/>
                <a:cs typeface="Arial"/>
                <a:hlinkClick r:id="rId5"/>
              </a:rPr>
              <a:t>ApJ, 999, 125</a:t>
            </a:r>
            <a:endParaRPr lang="en-US" sz="900" dirty="0">
              <a:latin typeface="Arial"/>
              <a:cs typeface="Arial"/>
            </a:endParaRPr>
          </a:p>
          <a:p>
            <a:pPr>
              <a:spcBef>
                <a:spcPct val="0"/>
              </a:spcBef>
            </a:pPr>
            <a:endParaRPr lang="en-US" sz="900" b="1" dirty="0">
              <a:latin typeface="Arial"/>
              <a:cs typeface="Arial"/>
            </a:endParaRPr>
          </a:p>
          <a:p>
            <a:pPr>
              <a:spcBef>
                <a:spcPct val="0"/>
              </a:spcBef>
            </a:pPr>
            <a:r>
              <a:rPr lang="en-US" sz="900" b="1" dirty="0">
                <a:latin typeface="Arial"/>
                <a:cs typeface="Arial"/>
              </a:rPr>
              <a:t>More information</a:t>
            </a:r>
            <a:r>
              <a:rPr lang="en-US" sz="900" dirty="0">
                <a:latin typeface="Arial"/>
                <a:cs typeface="Arial"/>
              </a:rPr>
              <a:t>: The detailed caption and other material are here: </a:t>
            </a:r>
            <a:r>
              <a:rPr lang="en-US" sz="900" dirty="0">
                <a:latin typeface="Arial"/>
                <a:cs typeface="Arial"/>
                <a:hlinkClick r:id="rId6"/>
              </a:rPr>
              <a:t>https://chandra.harvard.edu/photo/2026/astrosphere/</a:t>
            </a:r>
            <a:r>
              <a:rPr lang="en-US" sz="900" dirty="0">
                <a:latin typeface="Arial"/>
                <a:cs typeface="Arial"/>
              </a:rPr>
              <a:t> </a:t>
            </a:r>
          </a:p>
          <a:p>
            <a:endParaRPr lang="en-US" sz="900" dirty="0">
              <a:ea typeface="Calibri"/>
              <a:cs typeface="Arial"/>
            </a:endParaRPr>
          </a:p>
        </p:txBody>
      </p:sp>
      <p:pic>
        <p:nvPicPr>
          <p:cNvPr id="19" name="NASA_Insignia-RGB.svg" descr="NASA_Insignia-RGB.svg">
            <a:extLst>
              <a:ext uri="{FF2B5EF4-FFF2-40B4-BE49-F238E27FC236}">
                <a16:creationId xmlns:a16="http://schemas.microsoft.com/office/drawing/2014/main" id="{B532EDF1-1791-64F4-ADE8-15D8F78C944C}"/>
              </a:ext>
            </a:extLst>
          </p:cNvPr>
          <p:cNvPicPr>
            <a:picLocks noChangeAspect="1"/>
          </p:cNvPicPr>
          <p:nvPr/>
        </p:nvPicPr>
        <p:blipFill>
          <a:blip r:embed="rId7"/>
          <a:stretch>
            <a:fillRect/>
          </a:stretch>
        </p:blipFill>
        <p:spPr>
          <a:xfrm>
            <a:off x="8456618" y="18672"/>
            <a:ext cx="658597" cy="658684"/>
          </a:xfrm>
          <a:prstGeom prst="rect">
            <a:avLst/>
          </a:prstGeom>
          <a:ln w="12700">
            <a:miter lim="400000"/>
          </a:ln>
        </p:spPr>
      </p:pic>
      <p:sp>
        <p:nvSpPr>
          <p:cNvPr id="22" name="TextBox 21">
            <a:extLst>
              <a:ext uri="{FF2B5EF4-FFF2-40B4-BE49-F238E27FC236}">
                <a16:creationId xmlns:a16="http://schemas.microsoft.com/office/drawing/2014/main" id="{E35735B8-1B9B-17CC-F4EB-E3789697BF34}"/>
              </a:ext>
            </a:extLst>
          </p:cNvPr>
          <p:cNvSpPr txBox="1"/>
          <p:nvPr/>
        </p:nvSpPr>
        <p:spPr>
          <a:xfrm>
            <a:off x="229006" y="182294"/>
            <a:ext cx="1495707" cy="6065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lvl1pPr defTabSz="914400">
              <a:lnSpc>
                <a:spcPct val="100000"/>
              </a:lnSpc>
              <a:spcBef>
                <a:spcPts val="0"/>
              </a:spcBef>
              <a:defRPr sz="1600">
                <a:solidFill>
                  <a:srgbClr val="222222"/>
                </a:solidFill>
                <a:latin typeface="Helvetica Now Var Text Medium"/>
                <a:ea typeface="Helvetica Now Var Text Medium"/>
                <a:cs typeface="Helvetica Now Var Text Medium"/>
                <a:sym typeface="Helvetica Now Var Text Medium"/>
              </a:defRPr>
            </a:lvl1pPr>
          </a:lstStyle>
          <a:p>
            <a:r>
              <a:rPr sz="394" b="1" dirty="0">
                <a:solidFill>
                  <a:schemeClr val="bg1"/>
                </a:solidFill>
                <a:latin typeface="+mn-lt"/>
                <a:cs typeface="Arial" panose="020B0604020202020204" pitchFamily="34" charset="0"/>
              </a:rPr>
              <a:t>National Aeronautics a</a:t>
            </a:r>
            <a:r>
              <a:rPr lang="en-US" sz="394" b="1" dirty="0">
                <a:solidFill>
                  <a:schemeClr val="bg1"/>
                </a:solidFill>
                <a:latin typeface="+mn-lt"/>
                <a:cs typeface="Arial" panose="020B0604020202020204" pitchFamily="34" charset="0"/>
              </a:rPr>
              <a:t>n</a:t>
            </a:r>
            <a:r>
              <a:rPr sz="394" b="1" dirty="0">
                <a:solidFill>
                  <a:schemeClr val="bg1"/>
                </a:solidFill>
                <a:latin typeface="+mn-lt"/>
                <a:cs typeface="Arial" panose="020B0604020202020204" pitchFamily="34" charset="0"/>
              </a:rPr>
              <a:t>d Space Administration</a:t>
            </a:r>
          </a:p>
        </p:txBody>
      </p:sp>
      <p:sp>
        <p:nvSpPr>
          <p:cNvPr id="9" name="TextBox 19">
            <a:extLst>
              <a:ext uri="{FF2B5EF4-FFF2-40B4-BE49-F238E27FC236}">
                <a16:creationId xmlns:a16="http://schemas.microsoft.com/office/drawing/2014/main" id="{DE60DC57-E3D7-1E2F-BA8D-9BBB8706340B}"/>
              </a:ext>
            </a:extLst>
          </p:cNvPr>
          <p:cNvSpPr txBox="1">
            <a:spLocks noChangeArrowheads="1"/>
          </p:cNvSpPr>
          <p:nvPr/>
        </p:nvSpPr>
        <p:spPr bwMode="auto">
          <a:xfrm>
            <a:off x="4315133" y="3944313"/>
            <a:ext cx="4548761" cy="896399"/>
          </a:xfrm>
          <a:prstGeom prst="rect">
            <a:avLst/>
          </a:prstGeom>
          <a:noFill/>
          <a:ln w="9525">
            <a:noFill/>
            <a:miter lim="800000"/>
            <a:headEnd/>
            <a:tailEnd/>
          </a:ln>
        </p:spPr>
        <p:txBody>
          <a:bodyPr wrap="square" lIns="68580" tIns="34290" rIns="68580" bIns="0" anchor="t">
            <a:spAutoFit/>
          </a:bodyPr>
          <a:lstStyle/>
          <a:p>
            <a:pPr marL="128588" indent="-128588">
              <a:spcBef>
                <a:spcPts val="675"/>
              </a:spcBef>
              <a:spcAft>
                <a:spcPts val="675"/>
              </a:spcAft>
              <a:buFont typeface="Wingdings"/>
              <a:buChar char="Ø"/>
            </a:pPr>
            <a:r>
              <a:rPr lang="en-US" sz="800" i="1" dirty="0">
                <a:latin typeface="Times New Roman"/>
                <a:ea typeface="MS Mincho"/>
                <a:cs typeface="Times New Roman"/>
              </a:rPr>
              <a:t>In this labeled, composite image of HD 61005 in the inset, X-rays from Chandra (purple and white) have been combined with infrared data from Hubble (blue and white). Chandra reveals a bright source of X-rays in the center of the image, which is the star itself surrounded by the star’s astrosphere. The wing-like structures sweeping away from the star in the infrared image are dusty material that remained behind after the formation of the star. These wings have been swept backwards as the object flies through space. The larger view is an optical image from the Cerro Tololo Inter-American Observatory in Chile (red, green, and blue) showing the field HD 61005 is located in..</a:t>
            </a:r>
          </a:p>
        </p:txBody>
      </p:sp>
    </p:spTree>
    <p:extLst>
      <p:ext uri="{BB962C8B-B14F-4D97-AF65-F5344CB8AC3E}">
        <p14:creationId xmlns:p14="http://schemas.microsoft.com/office/powerpoint/2010/main" val="613530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19714</TotalTime>
  <Words>360</Words>
  <Application>Microsoft Macintosh PowerPoint</Application>
  <PresentationFormat>On-screen Show (16:9)</PresentationFormat>
  <Paragraphs>21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MS Mincho</vt:lpstr>
      <vt:lpstr>Arial</vt:lpstr>
      <vt:lpstr>Arial,Sans-Serif</vt:lpstr>
      <vt:lpstr>Calibri</vt:lpstr>
      <vt:lpstr>Times New Roman</vt:lpstr>
      <vt:lpstr>Wingdings</vt:lpstr>
      <vt:lpstr>Office Theme</vt:lpstr>
      <vt:lpstr>CHANDRA SCIENCE HIGHLIGHT: February 2026</vt:lpstr>
    </vt:vector>
  </TitlesOfParts>
  <Company>smithsonian astrophysical obs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Edmonds, Peter</cp:lastModifiedBy>
  <cp:revision>1064</cp:revision>
  <cp:lastPrinted>2022-11-09T14:42:17Z</cp:lastPrinted>
  <dcterms:created xsi:type="dcterms:W3CDTF">2000-04-21T21:07:13Z</dcterms:created>
  <dcterms:modified xsi:type="dcterms:W3CDTF">2026-03-11T19:07:37Z</dcterms:modified>
</cp:coreProperties>
</file>