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mpatMode="1" strictFirstAndLastChars="0" saveSubsetFonts="1">
  <p:sldMasterIdLst>
    <p:sldMasterId id="2147483660" r:id="rId1"/>
  </p:sldMasterIdLst>
  <p:notesMasterIdLst>
    <p:notesMasterId r:id="rId3"/>
  </p:notesMasterIdLst>
  <p:sldIdLst>
    <p:sldId id="256" r:id="rId2"/>
  </p:sldIdLst>
  <p:sldSz cx="9144000" cy="6858000" type="screen4x3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667" autoAdjust="0"/>
    <p:restoredTop sz="94578" autoAdjust="0"/>
  </p:normalViewPr>
  <p:slideViewPr>
    <p:cSldViewPr snapToGrid="0" snapToObjects="1">
      <p:cViewPr varScale="1">
        <p:scale>
          <a:sx n="89" d="100"/>
          <a:sy n="89" d="100"/>
        </p:scale>
        <p:origin x="1896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A907D37-B4C6-554A-8788-074ABD3039E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6888" cy="463550"/>
          </a:xfrm>
          <a:prstGeom prst="rect">
            <a:avLst/>
          </a:prstGeom>
        </p:spPr>
        <p:txBody>
          <a:bodyPr vert="horz" lIns="92226" tIns="46113" rIns="92226" bIns="46113" rtlCol="0"/>
          <a:lstStyle>
            <a:lvl1pPr algn="l">
              <a:defRPr sz="1200" dirty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3B42B3A-66EF-884A-BDF7-A7B17436B4A9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971925" y="0"/>
            <a:ext cx="3036888" cy="463550"/>
          </a:xfrm>
          <a:prstGeom prst="rect">
            <a:avLst/>
          </a:prstGeom>
        </p:spPr>
        <p:txBody>
          <a:bodyPr vert="horz" lIns="92226" tIns="46113" rIns="92226" bIns="46113" rtlCol="0"/>
          <a:lstStyle>
            <a:lvl1pPr algn="r">
              <a:defRPr sz="1200" smtClean="0"/>
            </a:lvl1pPr>
          </a:lstStyle>
          <a:p>
            <a:pPr>
              <a:defRPr/>
            </a:pPr>
            <a:fld id="{E0798D13-07C6-8949-AF43-797CD8344B49}" type="datetimeFigureOut">
              <a:rPr lang="en-US"/>
              <a:pPr>
                <a:defRPr/>
              </a:pPr>
              <a:t>1/15/26</a:t>
            </a:fld>
            <a:endParaRPr lang="en-US" dirty="0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0CF99874-C12A-A046-A77F-6B217EFE1F2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8500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226" tIns="46113" rIns="92226" bIns="46113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A74F34AB-EEB6-5B4D-B292-E3D7C906265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1475"/>
          </a:xfrm>
          <a:prstGeom prst="rect">
            <a:avLst/>
          </a:prstGeom>
        </p:spPr>
        <p:txBody>
          <a:bodyPr vert="horz" lIns="92226" tIns="46113" rIns="92226" bIns="46113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D8681C-9BE4-CD4F-855C-6F8413791DA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831263"/>
            <a:ext cx="3036888" cy="463550"/>
          </a:xfrm>
          <a:prstGeom prst="rect">
            <a:avLst/>
          </a:prstGeom>
        </p:spPr>
        <p:txBody>
          <a:bodyPr vert="horz" lIns="92226" tIns="46113" rIns="92226" bIns="46113" rtlCol="0" anchor="b"/>
          <a:lstStyle>
            <a:lvl1pPr algn="l">
              <a:defRPr sz="1200" dirty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F070B1-3BA2-B840-A75A-3DDA351BFA3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971925" y="8831263"/>
            <a:ext cx="3036888" cy="463550"/>
          </a:xfrm>
          <a:prstGeom prst="rect">
            <a:avLst/>
          </a:prstGeom>
        </p:spPr>
        <p:txBody>
          <a:bodyPr vert="horz" lIns="92226" tIns="46113" rIns="92226" bIns="46113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8AA22117-3DED-1E4C-B637-76F66C35C56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Slide Image Placeholder 1">
            <a:extLst>
              <a:ext uri="{FF2B5EF4-FFF2-40B4-BE49-F238E27FC236}">
                <a16:creationId xmlns:a16="http://schemas.microsoft.com/office/drawing/2014/main" id="{B002EF99-B01D-BD4F-867F-567BA802AA1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8" name="Notes Placeholder 2">
            <a:extLst>
              <a:ext uri="{FF2B5EF4-FFF2-40B4-BE49-F238E27FC236}">
                <a16:creationId xmlns:a16="http://schemas.microsoft.com/office/drawing/2014/main" id="{AB234366-25AC-4946-9458-D692A6CD932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4099" name="Slide Number Placeholder 3">
            <a:extLst>
              <a:ext uri="{FF2B5EF4-FFF2-40B4-BE49-F238E27FC236}">
                <a16:creationId xmlns:a16="http://schemas.microsoft.com/office/drawing/2014/main" id="{C915657C-89CD-454E-9890-D6CC8EF0661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B5195105-B038-0040-A0FF-28921875C920}" type="slidenum">
              <a:rPr lang="en-US" altLang="en-US" sz="1200"/>
              <a:pPr/>
              <a:t>1</a:t>
            </a:fld>
            <a:endParaRPr lang="en-US" altLang="en-US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42CFB0-735A-884C-B797-04F150168F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F60BFD-0F5F-F642-9424-82DB5771FF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6AB869-F527-564A-86FB-BE167C32F8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99B166-C3FF-2C4B-813F-9AB5133C86F8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3959849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32AD2C-8892-CA4C-A91F-659256B5D8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23D7E5-F883-5A43-AE42-A4C623EEB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870D1C-BA5F-F84F-8F63-CCC74B6305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3A2CEC-39D4-1943-904E-CA13CB16C9AF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5878527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399FFD-B028-E944-9693-C9E990A41A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9A9DCC-D713-CB48-A2FD-450573E93A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A9EBC8-D4C2-A243-94EC-3A7D531ACF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0BBC43-97A6-DF44-AB30-38A91F3E9DC1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149621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366F8A-2B90-3D48-B36E-2A4956673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526B0C-8FA8-9146-9B1F-675A3A919D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F590C9-54C5-3A4F-B3C6-D1E86EBB34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FB4774-BDD4-2242-B3E2-E2D72BD85CC8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1294670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39167A-233E-3F40-8EBA-D413B34131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AFDB95-4D42-3244-8643-ADE1F6892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CBD9CB-3BB0-E34C-869C-91577B46D9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BA3C2D-A0A4-BA4D-91FF-E8FFA6FCE4A5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2841172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2902A1C-F7C4-CC41-80B3-F71FD886FA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3DBEFA4-AB0D-4C4B-B529-B0F4D83288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2FAFCA4-FBBC-0743-8C6D-A19CD9AC6E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C30A20-F07A-6945-B1D7-2142D65D1979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5881175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F964731E-6274-754A-9F98-B5594B696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6518779-D879-C648-A473-F819982466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96D18CA-6F80-4043-95C5-AC309D4CB4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C3843F-5529-2248-9C2C-2625DA2EBD22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343539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797F5AEE-7EA6-CF41-AAD3-359966B376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C043F64-BDD6-3E42-A4CB-4C2DD7CB3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A0DB45DA-1EC5-C94B-8DAE-A86E5E406D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3C5DAD-8117-1C4D-8D9A-1E2DC4B3E60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8831136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F2B455C-BA65-944E-AD68-9ECB6D7953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A65A10DB-7A50-3342-8916-21CA892A8B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6A6D49C1-E2E7-004A-A6EC-22A58ECBE0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BA2289-F0E4-4349-9C98-2A5BAFCE0DF3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5114306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865DEAD4-2BDB-2145-B125-A3FD3F88B9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8BD4F75D-03FF-784B-A44B-B11C346FF0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715AE30-EBBB-A445-B0A3-8FAB2D482A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106D66-81ED-1549-9DB8-0B7BC5F46DC1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4445076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B1C2549-E516-2C40-908B-393BD8C9E8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A5A99F6-341E-5546-A15B-16190C9B5F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BC461B6-0BF7-5F4C-BA18-394D64333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53E070-2AD9-4446-9736-57F79D7D1FC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466869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30D35B39-D11D-814E-84FE-1AA2AB11365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6406E76F-6695-504F-89A7-7038B9DA6DE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F21907-DECE-AA41-95A5-1DAAC728F3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dirty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465ADD-9BC9-C34D-BFA9-53D7C8F1CF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dirty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63CEB1-F4EA-294C-9772-D473CC162C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D021F53-A888-DE4B-BA6F-5EF1F8636067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handra.harvard.edu/photo/2025/baby/" TargetMode="External"/><Relationship Id="rId5" Type="http://schemas.openxmlformats.org/officeDocument/2006/relationships/hyperlink" Target="https://iopscience.iop.org/article/10.3847/1538-4357/ade151" TargetMode="External"/><Relationship Id="rId4" Type="http://schemas.openxmlformats.org/officeDocument/2006/relationships/image" Target="../media/image2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Text Box 65">
            <a:extLst>
              <a:ext uri="{FF2B5EF4-FFF2-40B4-BE49-F238E27FC236}">
                <a16:creationId xmlns:a16="http://schemas.microsoft.com/office/drawing/2014/main" id="{1CDE21C3-14D8-7645-83BF-12F6B74640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0713" y="784225"/>
            <a:ext cx="801211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1800" b="1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NASA's Chandra Finds Baby Exoplanet is Shrinking</a:t>
            </a:r>
          </a:p>
        </p:txBody>
      </p:sp>
      <p:sp>
        <p:nvSpPr>
          <p:cNvPr id="3074" name="Rectangle 2">
            <a:extLst>
              <a:ext uri="{FF2B5EF4-FFF2-40B4-BE49-F238E27FC236}">
                <a16:creationId xmlns:a16="http://schemas.microsoft.com/office/drawing/2014/main" id="{0D01A79F-8A6B-0F43-8649-09689F7E213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772400" cy="762000"/>
          </a:xfrm>
        </p:spPr>
        <p:txBody>
          <a:bodyPr/>
          <a:lstStyle/>
          <a:p>
            <a:r>
              <a:rPr lang="en-US" altLang="en-US" sz="4000" b="1"/>
              <a:t>Chandra Science Highlight</a:t>
            </a:r>
          </a:p>
        </p:txBody>
      </p:sp>
      <p:pic>
        <p:nvPicPr>
          <p:cNvPr id="3075" name="Picture 4">
            <a:extLst>
              <a:ext uri="{FF2B5EF4-FFF2-40B4-BE49-F238E27FC236}">
                <a16:creationId xmlns:a16="http://schemas.microsoft.com/office/drawing/2014/main" id="{6C4B41EA-0090-1643-843B-353B840861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63513"/>
            <a:ext cx="990600" cy="550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3" name="Text Box 8">
            <a:extLst>
              <a:ext uri="{FF2B5EF4-FFF2-40B4-BE49-F238E27FC236}">
                <a16:creationId xmlns:a16="http://schemas.microsoft.com/office/drawing/2014/main" id="{0D8FE87E-B54E-2441-9DF3-A27132F165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61113" y="6172200"/>
            <a:ext cx="2362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en-US" sz="2400" b="1" dirty="0">
                <a:latin typeface="+mn-lt"/>
              </a:rPr>
              <a:t>July 2025 </a:t>
            </a:r>
          </a:p>
        </p:txBody>
      </p:sp>
      <p:sp>
        <p:nvSpPr>
          <p:cNvPr id="3077" name="Rectangle 155">
            <a:extLst>
              <a:ext uri="{FF2B5EF4-FFF2-40B4-BE49-F238E27FC236}">
                <a16:creationId xmlns:a16="http://schemas.microsoft.com/office/drawing/2014/main" id="{829B55EB-A5C3-F943-B4BB-B9AEFB722D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51425" y="5856288"/>
            <a:ext cx="3581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3078" name="TextBox 3">
            <a:extLst>
              <a:ext uri="{FF2B5EF4-FFF2-40B4-BE49-F238E27FC236}">
                <a16:creationId xmlns:a16="http://schemas.microsoft.com/office/drawing/2014/main" id="{E1A2800D-7E71-234E-8DD5-EA1FDD226E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363" y="6135688"/>
            <a:ext cx="4381500" cy="608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b="1">
                <a:latin typeface="Calibri" panose="020F0502020204030204" pitchFamily="34" charset="0"/>
              </a:rPr>
              <a:t>The Chandra X-ray Center is operated for NASA by the Smithsonian Astrophysical Observatory</a:t>
            </a:r>
            <a:r>
              <a:rPr lang="en-US" altLang="en-US" b="1"/>
              <a:t> </a:t>
            </a:r>
          </a:p>
        </p:txBody>
      </p:sp>
      <p:pic>
        <p:nvPicPr>
          <p:cNvPr id="3079" name="Picture 19" descr="logos.gif">
            <a:extLst>
              <a:ext uri="{FF2B5EF4-FFF2-40B4-BE49-F238E27FC236}">
                <a16:creationId xmlns:a16="http://schemas.microsoft.com/office/drawing/2014/main" id="{5C3A3591-F3CA-0840-A6A9-459BC8105C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1425" y="6175375"/>
            <a:ext cx="1273175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06C7F5C7-1708-454A-85BD-86B539F89180}"/>
              </a:ext>
            </a:extLst>
          </p:cNvPr>
          <p:cNvSpPr txBox="1"/>
          <p:nvPr/>
        </p:nvSpPr>
        <p:spPr>
          <a:xfrm>
            <a:off x="4951413" y="1208088"/>
            <a:ext cx="3911600" cy="45561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endParaRPr lang="en-US" sz="1000" dirty="0"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sz="1000" dirty="0">
                <a:ea typeface="MS Mincho" panose="02020609040205080304" pitchFamily="49" charset="-128"/>
                <a:cs typeface="Times New Roman" panose="02020603050405020304" pitchFamily="18" charset="0"/>
              </a:rPr>
              <a:t>A very young planet is shrinking due to a barrage of X-rays from its host star, according to a new study from NASA’s Chandra X-ray Observatory.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endParaRPr lang="en-US" sz="1000" dirty="0"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sz="1000" dirty="0">
                <a:ea typeface="MS Mincho" panose="02020609040205080304" pitchFamily="49" charset="-128"/>
                <a:cs typeface="Times New Roman" panose="02020603050405020304" pitchFamily="18" charset="0"/>
              </a:rPr>
              <a:t>TOI 1227b is a planet that orbits its faint red star at just a fraction of the distance that Mercury is from the Sun.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endParaRPr lang="en-US" sz="1000" dirty="0"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sz="1000" dirty="0">
                <a:ea typeface="MS Mincho" panose="02020609040205080304" pitchFamily="49" charset="-128"/>
                <a:cs typeface="Times New Roman" panose="02020603050405020304" pitchFamily="18" charset="0"/>
              </a:rPr>
              <a:t>Chandra data shows its star is unleashing a torrent of high-energy radiation onto TOI 1227b, stripping away the planet’s atmosphere.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endParaRPr lang="en-US" sz="1000" dirty="0"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sz="1000" dirty="0">
                <a:ea typeface="MS Mincho" panose="02020609040205080304" pitchFamily="49" charset="-128"/>
                <a:cs typeface="Times New Roman" panose="02020603050405020304" pitchFamily="18" charset="0"/>
              </a:rPr>
              <a:t>Astronomers estimate TOI 1227 b will lose enough mass that it will go from the size of Jupiter down to a small barren world because of this onslaught.</a:t>
            </a:r>
          </a:p>
          <a:p>
            <a:pPr algn="just">
              <a:defRPr/>
            </a:pPr>
            <a:endParaRPr lang="en-US" sz="1000" b="1" dirty="0"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algn="just">
              <a:defRPr/>
            </a:pPr>
            <a:r>
              <a:rPr lang="en-US" sz="1000" b="1" dirty="0">
                <a:ea typeface="MS Mincho" panose="02020609040205080304" pitchFamily="49" charset="-128"/>
                <a:cs typeface="Times New Roman" panose="02020603050405020304" pitchFamily="18" charset="0"/>
              </a:rPr>
              <a:t>Distance estimate</a:t>
            </a:r>
            <a:r>
              <a:rPr lang="en-US" sz="1000" dirty="0">
                <a:ea typeface="MS Mincho" panose="02020609040205080304" pitchFamily="49" charset="-128"/>
                <a:cs typeface="Times New Roman" panose="02020603050405020304" pitchFamily="18" charset="0"/>
              </a:rPr>
              <a:t>: 330 light-years</a:t>
            </a:r>
          </a:p>
          <a:p>
            <a:pPr algn="just">
              <a:defRPr/>
            </a:pPr>
            <a:endParaRPr lang="en-US" sz="1000" b="1" dirty="0"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sz="1000" b="1" dirty="0">
                <a:ea typeface="MS Mincho" panose="02020609040205080304" pitchFamily="49" charset="-128"/>
                <a:cs typeface="Times New Roman" panose="02020603050405020304" pitchFamily="18" charset="0"/>
              </a:rPr>
              <a:t>Credits</a:t>
            </a:r>
            <a:r>
              <a:rPr lang="en-US" sz="1000" dirty="0">
                <a:ea typeface="MS Mincho" panose="02020609040205080304" pitchFamily="49" charset="-128"/>
                <a:cs typeface="Times New Roman" panose="02020603050405020304" pitchFamily="18" charset="0"/>
              </a:rPr>
              <a:t>: X-ray: NASA/CXC/RIT/A. Varga et al.; Illustration: NASA/CXC/SAO/M. Weiss; Image Processing: NASA/CXC/SAO/N. Wolk</a:t>
            </a:r>
          </a:p>
          <a:p>
            <a:pPr>
              <a:defRPr/>
            </a:pPr>
            <a:endParaRPr lang="en-US" sz="1000" b="1" dirty="0"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sz="1000" b="1" dirty="0">
                <a:ea typeface="MS Mincho" panose="02020609040205080304" pitchFamily="49" charset="-128"/>
                <a:cs typeface="Times New Roman" panose="02020603050405020304" pitchFamily="18" charset="0"/>
              </a:rPr>
              <a:t>Instrument</a:t>
            </a:r>
            <a:r>
              <a:rPr lang="en-US" sz="1000" dirty="0">
                <a:ea typeface="MS Mincho" panose="02020609040205080304" pitchFamily="49" charset="-128"/>
                <a:cs typeface="Times New Roman" panose="02020603050405020304" pitchFamily="18" charset="0"/>
              </a:rPr>
              <a:t>: ACIS</a:t>
            </a:r>
          </a:p>
          <a:p>
            <a:pPr>
              <a:defRPr/>
            </a:pPr>
            <a:endParaRPr lang="en-US" sz="1000" dirty="0"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sz="1000" b="1" dirty="0">
                <a:ea typeface="MS Mincho" panose="02020609040205080304" pitchFamily="49" charset="-128"/>
                <a:cs typeface="Times New Roman" panose="02020603050405020304" pitchFamily="18" charset="0"/>
              </a:rPr>
              <a:t>Reference: </a:t>
            </a:r>
            <a:r>
              <a:rPr lang="en-US" sz="1000" dirty="0">
                <a:ea typeface="MS Mincho" panose="02020609040205080304" pitchFamily="49" charset="-128"/>
                <a:cs typeface="Times New Roman" panose="02020603050405020304" pitchFamily="18" charset="0"/>
              </a:rPr>
              <a:t>Varga, A. et al. 2025, ApJ, 988, 128; </a:t>
            </a:r>
            <a:r>
              <a:rPr lang="en-US" sz="1000" dirty="0">
                <a:ea typeface="MS Mincho" panose="02020609040205080304" pitchFamily="49" charset="-128"/>
                <a:cs typeface="Times New Roman" panose="02020603050405020304" pitchFamily="18" charset="0"/>
                <a:hlinkClick r:id="rId5"/>
              </a:rPr>
              <a:t>10.3847/1538-4357/ade151</a:t>
            </a:r>
            <a:endParaRPr lang="en-US" sz="1000" dirty="0"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>
              <a:defRPr/>
            </a:pPr>
            <a:endParaRPr lang="en-US" sz="1000" b="1" dirty="0"/>
          </a:p>
          <a:p>
            <a:pPr>
              <a:defRPr/>
            </a:pPr>
            <a:r>
              <a:rPr lang="en-US" sz="1000" b="1" dirty="0"/>
              <a:t>More information</a:t>
            </a:r>
            <a:r>
              <a:rPr lang="en-US" sz="1000" dirty="0"/>
              <a:t>: The detailed caption and other graphics materials are here: </a:t>
            </a:r>
            <a:r>
              <a:rPr lang="en-US" sz="1000" dirty="0">
                <a:hlinkClick r:id="rId6"/>
              </a:rPr>
              <a:t>https://chandra.harvard.edu/photo/2025/baby/</a:t>
            </a:r>
            <a:r>
              <a:rPr lang="en-US" sz="1000" dirty="0"/>
              <a:t> </a:t>
            </a:r>
          </a:p>
        </p:txBody>
      </p:sp>
      <p:sp>
        <p:nvSpPr>
          <p:cNvPr id="3081" name="TextBox 19">
            <a:extLst>
              <a:ext uri="{FF2B5EF4-FFF2-40B4-BE49-F238E27FC236}">
                <a16:creationId xmlns:a16="http://schemas.microsoft.com/office/drawing/2014/main" id="{EC3000DE-3961-7F41-9250-A8CAD63250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5438" y="4402138"/>
            <a:ext cx="4470400" cy="143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bIns="0">
            <a:spAutoFit/>
          </a:bodyPr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ts val="900"/>
              </a:spcBef>
              <a:spcAft>
                <a:spcPts val="900"/>
              </a:spcAft>
            </a:pPr>
            <a:r>
              <a:rPr lang="en-US" altLang="en-US" sz="1000" i="1">
                <a:ea typeface="MS Mincho" panose="02020609040205080304" pitchFamily="49" charset="-128"/>
                <a:cs typeface="Times New Roman" panose="02020603050405020304" pitchFamily="18" charset="0"/>
              </a:rPr>
              <a:t>This graphic is an artist’s concept showing what astronomers think is happening around the star TOI 1227 and a planet that is orbiting it at a fraction of the distance between Mercury and the Sun. This “baby” planet, called TOI 1227b, is only about 8 million years old, about a thousand times younger than our Sun. The main panel is an artist’s concept that shows the Jupiter-sized planet (lower left) around TOI 1227, which is a faint red star. Powerful X-rays from the star’s surface are tearing away the atmosphere of the planet, represented by the blue tail. The star’s X-rays may eventually completely remove the atmosphere. A Chandra image of TOI 1227 is shown in the inset.</a:t>
            </a:r>
          </a:p>
        </p:txBody>
      </p:sp>
      <p:pic>
        <p:nvPicPr>
          <p:cNvPr id="3082" name="Picture 4">
            <a:extLst>
              <a:ext uri="{FF2B5EF4-FFF2-40B4-BE49-F238E27FC236}">
                <a16:creationId xmlns:a16="http://schemas.microsoft.com/office/drawing/2014/main" id="{4ED3725A-8346-0C47-9964-33D87656A6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113" y="1450975"/>
            <a:ext cx="4257675" cy="283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19012</TotalTime>
  <Words>359</Words>
  <Application>Microsoft Macintosh PowerPoint</Application>
  <PresentationFormat>On-screen Show (4:3)</PresentationFormat>
  <Paragraphs>24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Times New Roman</vt:lpstr>
      <vt:lpstr>Arial</vt:lpstr>
      <vt:lpstr>Calibri</vt:lpstr>
      <vt:lpstr>Cambria</vt:lpstr>
      <vt:lpstr>MS Mincho</vt:lpstr>
      <vt:lpstr>Office Theme</vt:lpstr>
      <vt:lpstr>Chandra Science Highlight</vt:lpstr>
    </vt:vector>
  </TitlesOfParts>
  <Company>smithsonian astrophysical obs</Company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Chandra Science Highlights</dc:title>
  <dc:creator>psullivan</dc:creator>
  <cp:lastModifiedBy>Microsoft Office User</cp:lastModifiedBy>
  <cp:revision>858</cp:revision>
  <cp:lastPrinted>2022-11-09T14:42:17Z</cp:lastPrinted>
  <dcterms:created xsi:type="dcterms:W3CDTF">2000-04-21T21:07:13Z</dcterms:created>
  <dcterms:modified xsi:type="dcterms:W3CDTF">2026-01-15T13:50:15Z</dcterms:modified>
</cp:coreProperties>
</file>