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27" autoAdjust="0"/>
    <p:restoredTop sz="94578" autoAdjust="0"/>
  </p:normalViewPr>
  <p:slideViewPr>
    <p:cSldViewPr snapToGrid="0" snapToObjects="1">
      <p:cViewPr varScale="1">
        <p:scale>
          <a:sx n="89" d="100"/>
          <a:sy n="89" d="100"/>
        </p:scale>
        <p:origin x="18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1DF9D8-79DF-4A46-9CE4-38375FCB10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355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415FC8-6E05-4F4E-B84B-E6CD978D65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1925" y="0"/>
            <a:ext cx="3036888" cy="46355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 smtClean="0"/>
            </a:lvl1pPr>
          </a:lstStyle>
          <a:p>
            <a:pPr>
              <a:defRPr/>
            </a:pPr>
            <a:fld id="{9B48CB0A-BC81-F74F-81D7-C1A4E61E9D6A}" type="datetimeFigureOut">
              <a:rPr lang="en-US"/>
              <a:pPr>
                <a:defRPr/>
              </a:pPr>
              <a:t>1/15/26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161E5CD-A00D-614B-BB1B-4FC630E933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7490527-EE23-2344-A82C-5FAFB6395C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1475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6875-D851-934D-B082-BA88100BF1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6888" cy="46355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61E72-181A-2E40-B79E-A7D2EC494D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1925" y="8831263"/>
            <a:ext cx="3036888" cy="46355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A307484-EBC9-8948-8896-36E088DFF8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Slide Image Placeholder 1">
            <a:extLst>
              <a:ext uri="{FF2B5EF4-FFF2-40B4-BE49-F238E27FC236}">
                <a16:creationId xmlns:a16="http://schemas.microsoft.com/office/drawing/2014/main" id="{7CD4B5A6-D3F7-024B-8EAE-56A690DDA9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8" name="Notes Placeholder 2">
            <a:extLst>
              <a:ext uri="{FF2B5EF4-FFF2-40B4-BE49-F238E27FC236}">
                <a16:creationId xmlns:a16="http://schemas.microsoft.com/office/drawing/2014/main" id="{009BE659-8581-BD49-938F-D5D516E7CC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099" name="Slide Number Placeholder 3">
            <a:extLst>
              <a:ext uri="{FF2B5EF4-FFF2-40B4-BE49-F238E27FC236}">
                <a16:creationId xmlns:a16="http://schemas.microsoft.com/office/drawing/2014/main" id="{CF78AB91-76D1-7547-8CA6-99664CEC4E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E7CDD0-5FF4-724C-89D7-90D882647293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8E2C0-D3DE-184C-9523-4B6712AE3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C1035-792D-6A41-9238-174A0157B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07987-2CF4-974A-9082-2AE058B77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9DDEF-A7A1-C54E-9498-2BFDF7084FD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51560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37E0C-28AC-D34C-B623-DAB7D8483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4164C-0D15-5942-8C38-7C864932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41943-309C-574D-A95C-180E2DDF5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3312A-743F-AA45-B4C6-7939C69A67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3536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76034-3559-1345-84AE-58AB9A3AE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C81CE-9769-FD48-AC47-029F2C947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F1741-2516-C849-B570-22482ED25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25965-3C80-AD42-807D-2CD21DC1A2F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240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59CE8-A4D9-094A-96DB-30925D867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933B1-122A-0E44-95A3-B108032BC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3984D-B458-AE41-A9E2-F0839BF65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F1F3B-5F09-934F-8BA7-6A7AC7F30A5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568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81615-19D8-7345-9594-F0534DE02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35057-2861-E54F-9F26-FF89FC91F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2D00B-B152-8E4D-851C-77484D250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705A4-0CBD-3E43-97E4-AA7D8FBA644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717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E0E4B6-DCB1-E447-B305-400009EC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994DFE-694D-5243-A7A7-6B8C3797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D861C6-6B3B-0247-9AD0-2CF1F3422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1DAD7-F3C8-9A47-B3C7-89BF7E83B11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40583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043C5BC-8FE6-0F43-BC10-60BF24A2E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EFCD256-97E3-564A-845F-1CC248EC2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8375E22-836A-7344-B219-26114D23D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CC916-3DE0-E942-9C89-C37F5ACC369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92940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984FF6D-9F46-7E45-818B-48B893750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E019237-4D5E-B34A-A80C-D618B2F5D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856671D-3B25-CD4F-A326-8ADD31D9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0A925-1122-0941-9048-27E4E5BDCC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03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1C8F46C-5784-F74F-A86A-3ADB0A5EE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BDF6A74-9A6E-6545-822D-A1ABEDF60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21B19EF-4F0E-1947-897F-3B49DC37C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89841-DD5B-3F4A-B258-7B06F17571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3697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4BE7331-EEAB-3141-AE71-5391C7B57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63D8513-9696-F449-B967-D36A52D88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128F79E-36CF-5E41-B827-B21C4AA4B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0ECC0-2943-5547-8343-BA2BCEF4AEC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5806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BBA4F40-E9A6-8340-952D-1E52952E0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11DE6C3-8572-E74E-8DB4-F1596F9F6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50DCC6-D1D9-6543-BD79-DA2FC44D5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05A8D-11F6-8E42-9CC0-A3321EFABF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775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55C28B6-DF30-2A47-AA40-BDE8EA0810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522FAB9-60CD-504D-B7B3-4D6E8522E2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6646F-53AF-9F42-9D44-67607F853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B5D60-C863-864F-B5CA-6DD2C34E04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6E0F2-F610-BC4F-B473-2BCBA68E67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2BAFD9-7993-D949-8A64-79C620F3735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s://chandra.harvard.edu/photo/2025/smbhs/" TargetMode="Externa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65">
            <a:extLst>
              <a:ext uri="{FF2B5EF4-FFF2-40B4-BE49-F238E27FC236}">
                <a16:creationId xmlns:a16="http://schemas.microsoft.com/office/drawing/2014/main" id="{F9077767-C65E-C549-8A4C-11674230A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13" y="806450"/>
            <a:ext cx="80121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NASA's Chandra Finds Small Galaxies May Buck the Black Hole Trend</a:t>
            </a:r>
          </a:p>
          <a:p>
            <a:pPr algn="ctr"/>
            <a:endParaRPr lang="en-US" altLang="en-US" sz="1800" b="1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9B7F0BFF-C603-B34A-AD0B-51733B3D5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762000"/>
          </a:xfrm>
        </p:spPr>
        <p:txBody>
          <a:bodyPr/>
          <a:lstStyle/>
          <a:p>
            <a:r>
              <a:rPr lang="en-US" altLang="en-US" sz="4000" b="1"/>
              <a:t>Chandra Science Highlight</a:t>
            </a:r>
          </a:p>
        </p:txBody>
      </p:sp>
      <p:pic>
        <p:nvPicPr>
          <p:cNvPr id="3075" name="Picture 4">
            <a:extLst>
              <a:ext uri="{FF2B5EF4-FFF2-40B4-BE49-F238E27FC236}">
                <a16:creationId xmlns:a16="http://schemas.microsoft.com/office/drawing/2014/main" id="{7570213B-D2DF-4E43-B4AE-84527294D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3513"/>
            <a:ext cx="990600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8">
            <a:extLst>
              <a:ext uri="{FF2B5EF4-FFF2-40B4-BE49-F238E27FC236}">
                <a16:creationId xmlns:a16="http://schemas.microsoft.com/office/drawing/2014/main" id="{209BA5F0-A197-A84D-8874-EB0F59BAA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1113" y="6132513"/>
            <a:ext cx="2362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400" b="1" dirty="0">
                <a:latin typeface="+mn-lt"/>
              </a:rPr>
              <a:t>December 2025 </a:t>
            </a:r>
          </a:p>
        </p:txBody>
      </p:sp>
      <p:sp>
        <p:nvSpPr>
          <p:cNvPr id="3077" name="Rectangle 155">
            <a:extLst>
              <a:ext uri="{FF2B5EF4-FFF2-40B4-BE49-F238E27FC236}">
                <a16:creationId xmlns:a16="http://schemas.microsoft.com/office/drawing/2014/main" id="{B58611A8-AAC9-6340-AD6D-0312A8FC3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1425" y="5856288"/>
            <a:ext cx="3581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8" name="TextBox 3">
            <a:extLst>
              <a:ext uri="{FF2B5EF4-FFF2-40B4-BE49-F238E27FC236}">
                <a16:creationId xmlns:a16="http://schemas.microsoft.com/office/drawing/2014/main" id="{E4F14318-226A-D74F-AD14-B38DA6009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6096000"/>
            <a:ext cx="43815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latin typeface="Calibri" panose="020F0502020204030204" pitchFamily="34" charset="0"/>
              </a:rPr>
              <a:t>The Chandra X-ray Center is operated for NASA by the Smithsonian Astrophysical Observatory</a:t>
            </a:r>
            <a:r>
              <a:rPr lang="en-US" altLang="en-US" b="1"/>
              <a:t> </a:t>
            </a:r>
          </a:p>
        </p:txBody>
      </p:sp>
      <p:pic>
        <p:nvPicPr>
          <p:cNvPr id="3079" name="Picture 19" descr="logos.gif">
            <a:extLst>
              <a:ext uri="{FF2B5EF4-FFF2-40B4-BE49-F238E27FC236}">
                <a16:creationId xmlns:a16="http://schemas.microsoft.com/office/drawing/2014/main" id="{AE2F96CB-697E-9E4F-B436-7F85776C6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425" y="6134100"/>
            <a:ext cx="12731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1611F02-53E6-DB43-A7F7-D4D86EDA8655}"/>
              </a:ext>
            </a:extLst>
          </p:cNvPr>
          <p:cNvSpPr txBox="1"/>
          <p:nvPr/>
        </p:nvSpPr>
        <p:spPr>
          <a:xfrm>
            <a:off x="258763" y="1290638"/>
            <a:ext cx="3911600" cy="4092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Smaller galaxies may not contain supermassive black holes nearly as often as larger ones, according to a new finding.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This study looked at X-ray signatures from over 1,600 galaxies that have been observed over two decades by NASA’s Chandra.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The researchers found that galaxies with less than 3 billion solar masses did not have giant black holes nearly as often as bigger galaxies.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Astronomers are interested in this because it has important implications for understanding how supermassive black holes formed.</a:t>
            </a:r>
          </a:p>
          <a:p>
            <a:pPr algn="just">
              <a:defRPr/>
            </a:pPr>
            <a:endParaRPr lang="en-US" sz="1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Distance estimates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: 127 million and 61 million light-years from Earth</a:t>
            </a:r>
          </a:p>
          <a:p>
            <a:pPr algn="just">
              <a:defRPr/>
            </a:pPr>
            <a:endParaRPr lang="en-US" sz="1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Credit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: X-ray: NASA/CXC/SAO/F. Zou et al.; Optical: SDSS; Image Processing: NASA/CXC/SAO/N. Wolk</a:t>
            </a:r>
          </a:p>
          <a:p>
            <a:pPr>
              <a:defRPr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Instrument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: ACIS</a:t>
            </a:r>
          </a:p>
          <a:p>
            <a:pPr>
              <a:defRPr/>
            </a:pPr>
            <a:endParaRPr lang="en-US" sz="1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0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Reference: </a:t>
            </a:r>
            <a:r>
              <a:rPr lang="en-US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Zou, F. et al. 2025, ApJ, 992, 176</a:t>
            </a:r>
            <a:endParaRPr lang="en-US" sz="1000" b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sz="1000" b="1" dirty="0"/>
              <a:t>More information</a:t>
            </a:r>
            <a:r>
              <a:rPr lang="en-US" sz="1000" dirty="0"/>
              <a:t>: The detailed caption and other graphics materials are here: </a:t>
            </a:r>
            <a:r>
              <a:rPr lang="en-US" sz="1000" dirty="0">
                <a:hlinkClick r:id="rId5"/>
              </a:rPr>
              <a:t>https://chandra.harvard.edu/photo/2025/smbhs/</a:t>
            </a:r>
            <a:r>
              <a:rPr lang="en-US" sz="1000" dirty="0"/>
              <a:t> </a:t>
            </a:r>
          </a:p>
        </p:txBody>
      </p:sp>
      <p:sp>
        <p:nvSpPr>
          <p:cNvPr id="3081" name="TextBox 19">
            <a:extLst>
              <a:ext uri="{FF2B5EF4-FFF2-40B4-BE49-F238E27FC236}">
                <a16:creationId xmlns:a16="http://schemas.microsoft.com/office/drawing/2014/main" id="{DA560153-7132-A640-A54E-7D3359F22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600" y="3776663"/>
            <a:ext cx="4573588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altLang="en-US" sz="1000" i="1">
                <a:ea typeface="MS Mincho" panose="02020609040205080304" pitchFamily="49" charset="-128"/>
                <a:cs typeface="Times New Roman" panose="02020603050405020304" pitchFamily="18" charset="0"/>
              </a:rPr>
              <a:t>The two galaxies shown here, NGC 6278 and PGC 039620, are representative of the galaxies in the new study. In optical and X-ray images (X-rays are purple), both galaxies are seen in optical light data from the Sloan Digital Sky Survey. The insets contain just the X-ray data from Chandra. NGC 6278 is roughly the same size as our home galaxy and has X-rays detected from its core. The presence of bright X-rays in the middle of galaxies like NGC 6278 is a clear signature that there is a supermassive black hole in the center. PGC 03620 on the other hand is a much smaller galaxy and does not show any evidence of an X-ray source. Other low mass galaxies in the study also lack detectable X-ray sources in their centers. A careful analysis of the data showed that the lack of X-ray sources implies that most of these galaxies are lacking supermassive black holes in their centers, rather than that X-rays from material falling into a black hole being too faint to be detected.</a:t>
            </a:r>
          </a:p>
        </p:txBody>
      </p:sp>
      <p:pic>
        <p:nvPicPr>
          <p:cNvPr id="3082" name="Picture 5" descr="A collage of stars and galaxies&#10;&#10;AI-generated content may be incorrect.">
            <a:extLst>
              <a:ext uri="{FF2B5EF4-FFF2-40B4-BE49-F238E27FC236}">
                <a16:creationId xmlns:a16="http://schemas.microsoft.com/office/drawing/2014/main" id="{53E8129E-C891-6947-A822-88200AB80D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1406525"/>
            <a:ext cx="4500562" cy="229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19411</TotalTime>
  <Words>392</Words>
  <Application>Microsoft Macintosh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Times New Roman</vt:lpstr>
      <vt:lpstr>Arial</vt:lpstr>
      <vt:lpstr>Calibri</vt:lpstr>
      <vt:lpstr>Cambria</vt:lpstr>
      <vt:lpstr>MS Mincho</vt:lpstr>
      <vt:lpstr>Office Theme</vt:lpstr>
      <vt:lpstr>Chandra Science Highlight</vt:lpstr>
    </vt:vector>
  </TitlesOfParts>
  <Company>smithsonian astrophysical obs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Chandra Science Highlights</dc:title>
  <dc:creator>psullivan</dc:creator>
  <cp:lastModifiedBy>Microsoft Office User</cp:lastModifiedBy>
  <cp:revision>886</cp:revision>
  <cp:lastPrinted>2022-11-09T14:42:17Z</cp:lastPrinted>
  <dcterms:created xsi:type="dcterms:W3CDTF">2000-04-21T21:07:13Z</dcterms:created>
  <dcterms:modified xsi:type="dcterms:W3CDTF">2026-01-15T13:50:02Z</dcterms:modified>
</cp:coreProperties>
</file>