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274" r:id="rId3"/>
    <p:sldId id="275" r:id="rId4"/>
    <p:sldId id="276" r:id="rId5"/>
    <p:sldId id="277" r:id="rId6"/>
    <p:sldId id="278" r:id="rId7"/>
    <p:sldId id="283" r:id="rId8"/>
    <p:sldId id="273" r:id="rId9"/>
    <p:sldId id="272" r:id="rId10"/>
    <p:sldId id="259" r:id="rId11"/>
    <p:sldId id="270" r:id="rId12"/>
    <p:sldId id="265" r:id="rId13"/>
    <p:sldId id="267" r:id="rId14"/>
    <p:sldId id="264" r:id="rId15"/>
    <p:sldId id="263" r:id="rId16"/>
    <p:sldId id="261" r:id="rId17"/>
    <p:sldId id="262" r:id="rId18"/>
    <p:sldId id="260" r:id="rId19"/>
    <p:sldId id="258" r:id="rId20"/>
    <p:sldId id="266" r:id="rId21"/>
    <p:sldId id="268" r:id="rId22"/>
    <p:sldId id="269" r:id="rId23"/>
    <p:sldId id="257" r:id="rId24"/>
    <p:sldId id="294" r:id="rId25"/>
    <p:sldId id="295" r:id="rId26"/>
    <p:sldId id="296" r:id="rId27"/>
    <p:sldId id="290" r:id="rId28"/>
    <p:sldId id="291" r:id="rId29"/>
    <p:sldId id="289" r:id="rId30"/>
    <p:sldId id="288" r:id="rId31"/>
    <p:sldId id="293" r:id="rId32"/>
    <p:sldId id="287" r:id="rId33"/>
    <p:sldId id="282" r:id="rId34"/>
    <p:sldId id="285" r:id="rId35"/>
    <p:sldId id="279" r:id="rId36"/>
    <p:sldId id="280" r:id="rId37"/>
    <p:sldId id="281"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66913" autoAdjust="0"/>
  </p:normalViewPr>
  <p:slideViewPr>
    <p:cSldViewPr snapToGrid="0">
      <p:cViewPr varScale="1">
        <p:scale>
          <a:sx n="48" d="100"/>
          <a:sy n="48" d="100"/>
        </p:scale>
        <p:origin x="852" y="54"/>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55" d="100"/>
          <a:sy n="55" d="100"/>
        </p:scale>
        <p:origin x="2880"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3"/>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3"/>
            <a:ext cx="2971800" cy="458788"/>
          </a:xfrm>
          <a:prstGeom prst="rect">
            <a:avLst/>
          </a:prstGeom>
        </p:spPr>
        <p:txBody>
          <a:bodyPr vert="horz" lIns="91440" tIns="45720" rIns="91440" bIns="45720" rtlCol="0"/>
          <a:lstStyle>
            <a:lvl1pPr algn="r">
              <a:defRPr sz="1200"/>
            </a:lvl1pPr>
          </a:lstStyle>
          <a:p>
            <a:fld id="{02BFD3BD-F7B4-4BEC-8F4C-4BB3BFC7DB00}" type="datetimeFigureOut">
              <a:rPr lang="en-US" smtClean="0"/>
              <a:t>7/3/2019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C63A47-E7E7-49F1-B38A-66A59403ABFE}" type="slidenum">
              <a:rPr lang="en-US" smtClean="0"/>
              <a:t>‹#›</a:t>
            </a:fld>
            <a:endParaRPr lang="en-US"/>
          </a:p>
        </p:txBody>
      </p:sp>
    </p:spTree>
    <p:extLst>
      <p:ext uri="{BB962C8B-B14F-4D97-AF65-F5344CB8AC3E}">
        <p14:creationId xmlns:p14="http://schemas.microsoft.com/office/powerpoint/2010/main" val="4062984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1C63A47-E7E7-49F1-B38A-66A59403ABFE}" type="slidenum">
              <a:rPr lang="en-US" smtClean="0"/>
              <a:t>1</a:t>
            </a:fld>
            <a:endParaRPr lang="en-US"/>
          </a:p>
        </p:txBody>
      </p:sp>
    </p:spTree>
    <p:extLst>
      <p:ext uri="{BB962C8B-B14F-4D97-AF65-F5344CB8AC3E}">
        <p14:creationId xmlns:p14="http://schemas.microsoft.com/office/powerpoint/2010/main" val="5188407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chemeClr val="dk1"/>
              </a:buClr>
              <a:buSzPts val="1200"/>
              <a:buFont typeface="Arial"/>
              <a:buNone/>
            </a:pPr>
            <a:r>
              <a:rPr lang="en-US" sz="1200" b="0" i="0" u="none" strike="noStrike" cap="none" dirty="0">
                <a:solidFill>
                  <a:schemeClr val="dk1"/>
                </a:solidFill>
                <a:latin typeface="Arial"/>
                <a:ea typeface="Arial"/>
                <a:cs typeface="Arial"/>
                <a:sym typeface="Arial"/>
              </a:rPr>
              <a:t>https://www.universe-of-learning.org/</a:t>
            </a:r>
            <a:endParaRPr lang="en-US" dirty="0"/>
          </a:p>
          <a:p>
            <a:pPr marL="0" marR="0" lvl="0" indent="0" algn="l" rtl="0">
              <a:lnSpc>
                <a:spcPct val="100000"/>
              </a:lnSpc>
              <a:spcBef>
                <a:spcPts val="0"/>
              </a:spcBef>
              <a:spcAft>
                <a:spcPts val="0"/>
              </a:spcAft>
              <a:buClr>
                <a:schemeClr val="dk1"/>
              </a:buClr>
              <a:buSzPts val="1200"/>
              <a:buFont typeface="Calibri"/>
              <a:buNone/>
            </a:pPr>
            <a:r>
              <a:rPr lang="en-US" sz="1200" b="0" i="0" u="none" strike="noStrike" cap="none" dirty="0">
                <a:solidFill>
                  <a:schemeClr val="dk1"/>
                </a:solidFill>
                <a:latin typeface="+mn-lt"/>
                <a:ea typeface="Calibri"/>
                <a:cs typeface="Calibri"/>
                <a:sym typeface="Calibri"/>
              </a:rPr>
              <a:t>http://chandra.harvard.edu/index.html</a:t>
            </a:r>
            <a:endParaRPr lang="en-US" dirty="0"/>
          </a:p>
        </p:txBody>
      </p:sp>
      <p:sp>
        <p:nvSpPr>
          <p:cNvPr id="4" name="Slide Number Placeholder 3"/>
          <p:cNvSpPr>
            <a:spLocks noGrp="1"/>
          </p:cNvSpPr>
          <p:nvPr>
            <p:ph type="sldNum" sz="quarter" idx="5"/>
          </p:nvPr>
        </p:nvSpPr>
        <p:spPr/>
        <p:txBody>
          <a:bodyPr/>
          <a:lstStyle/>
          <a:p>
            <a:fld id="{01C63A47-E7E7-49F1-B38A-66A59403ABFE}" type="slidenum">
              <a:rPr lang="en-US" smtClean="0"/>
              <a:t>2</a:t>
            </a:fld>
            <a:endParaRPr lang="en-US"/>
          </a:p>
        </p:txBody>
      </p:sp>
    </p:spTree>
    <p:extLst>
      <p:ext uri="{BB962C8B-B14F-4D97-AF65-F5344CB8AC3E}">
        <p14:creationId xmlns:p14="http://schemas.microsoft.com/office/powerpoint/2010/main" val="38490339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1C63A47-E7E7-49F1-B38A-66A59403ABFE}" type="slidenum">
              <a:rPr lang="en-US" smtClean="0"/>
              <a:t>3</a:t>
            </a:fld>
            <a:endParaRPr lang="en-US"/>
          </a:p>
        </p:txBody>
      </p:sp>
    </p:spTree>
    <p:extLst>
      <p:ext uri="{BB962C8B-B14F-4D97-AF65-F5344CB8AC3E}">
        <p14:creationId xmlns:p14="http://schemas.microsoft.com/office/powerpoint/2010/main" val="4602714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1C63A47-E7E7-49F1-B38A-66A59403ABFE}" type="slidenum">
              <a:rPr lang="en-US" smtClean="0"/>
              <a:t>4</a:t>
            </a:fld>
            <a:endParaRPr lang="en-US"/>
          </a:p>
        </p:txBody>
      </p:sp>
    </p:spTree>
    <p:extLst>
      <p:ext uri="{BB962C8B-B14F-4D97-AF65-F5344CB8AC3E}">
        <p14:creationId xmlns:p14="http://schemas.microsoft.com/office/powerpoint/2010/main" val="4139978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1C63A47-E7E7-49F1-B38A-66A59403ABFE}" type="slidenum">
              <a:rPr lang="en-US" smtClean="0"/>
              <a:t>5</a:t>
            </a:fld>
            <a:endParaRPr lang="en-US"/>
          </a:p>
        </p:txBody>
      </p:sp>
    </p:spTree>
    <p:extLst>
      <p:ext uri="{BB962C8B-B14F-4D97-AF65-F5344CB8AC3E}">
        <p14:creationId xmlns:p14="http://schemas.microsoft.com/office/powerpoint/2010/main" val="9853972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1C63A47-E7E7-49F1-B38A-66A59403ABFE}" type="slidenum">
              <a:rPr lang="en-US" smtClean="0"/>
              <a:t>6</a:t>
            </a:fld>
            <a:endParaRPr lang="en-US"/>
          </a:p>
        </p:txBody>
      </p:sp>
    </p:spTree>
    <p:extLst>
      <p:ext uri="{BB962C8B-B14F-4D97-AF65-F5344CB8AC3E}">
        <p14:creationId xmlns:p14="http://schemas.microsoft.com/office/powerpoint/2010/main" val="41153696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1C63A47-E7E7-49F1-B38A-66A59403ABFE}" type="slidenum">
              <a:rPr lang="en-US" smtClean="0"/>
              <a:t>7</a:t>
            </a:fld>
            <a:endParaRPr lang="en-US"/>
          </a:p>
        </p:txBody>
      </p:sp>
    </p:spTree>
    <p:extLst>
      <p:ext uri="{BB962C8B-B14F-4D97-AF65-F5344CB8AC3E}">
        <p14:creationId xmlns:p14="http://schemas.microsoft.com/office/powerpoint/2010/main" val="29330612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1C63A47-E7E7-49F1-B38A-66A59403ABFE}" type="slidenum">
              <a:rPr lang="en-US" smtClean="0"/>
              <a:t>8</a:t>
            </a:fld>
            <a:endParaRPr lang="en-US"/>
          </a:p>
        </p:txBody>
      </p:sp>
    </p:spTree>
    <p:extLst>
      <p:ext uri="{BB962C8B-B14F-4D97-AF65-F5344CB8AC3E}">
        <p14:creationId xmlns:p14="http://schemas.microsoft.com/office/powerpoint/2010/main" val="33478381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https://www.spacetelescope.org/images/potw1346a/</a:t>
            </a:r>
          </a:p>
          <a:p>
            <a:r>
              <a:rPr lang="en-US" dirty="0"/>
              <a:t>https://earthsky.org/space/1st-close-up-look-supermassive-black-hole-3c273</a:t>
            </a:r>
          </a:p>
          <a:p>
            <a:r>
              <a:rPr lang="en-US" dirty="0"/>
              <a:t>https://www.aavso.org/vsots_3c273</a:t>
            </a:r>
          </a:p>
          <a:p>
            <a:endParaRPr lang="en-US" dirty="0"/>
          </a:p>
          <a:p>
            <a:r>
              <a:rPr lang="en-US" dirty="0"/>
              <a:t>Advanced:</a:t>
            </a:r>
          </a:p>
          <a:p>
            <a:r>
              <a:rPr lang="en-US" dirty="0"/>
              <a:t>http://www.astro.caltech.edu/~george/ay21/eaa/eaa-3c273.pdf</a:t>
            </a:r>
          </a:p>
          <a:p>
            <a:r>
              <a:rPr lang="en-US" dirty="0"/>
              <a:t>http://adsabs.harvard.edu/full/1964ApJ...140....1G</a:t>
            </a:r>
          </a:p>
          <a:p>
            <a:r>
              <a:rPr lang="en-US" dirty="0"/>
              <a:t>https://arxiv.org/pdf/astro-ph/0605530.pdf</a:t>
            </a:r>
          </a:p>
        </p:txBody>
      </p:sp>
      <p:sp>
        <p:nvSpPr>
          <p:cNvPr id="4" name="Slide Number Placeholder 3"/>
          <p:cNvSpPr>
            <a:spLocks noGrp="1"/>
          </p:cNvSpPr>
          <p:nvPr>
            <p:ph type="sldNum" sz="quarter" idx="5"/>
          </p:nvPr>
        </p:nvSpPr>
        <p:spPr/>
        <p:txBody>
          <a:bodyPr/>
          <a:lstStyle/>
          <a:p>
            <a:fld id="{01C63A47-E7E7-49F1-B38A-66A59403ABFE}" type="slidenum">
              <a:rPr lang="en-US" smtClean="0"/>
              <a:t>9</a:t>
            </a:fld>
            <a:endParaRPr lang="en-US"/>
          </a:p>
        </p:txBody>
      </p:sp>
    </p:spTree>
    <p:extLst>
      <p:ext uri="{BB962C8B-B14F-4D97-AF65-F5344CB8AC3E}">
        <p14:creationId xmlns:p14="http://schemas.microsoft.com/office/powerpoint/2010/main" val="32021354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https://www.nasa.gov/image-feature/goddard/2017/hubble-unravels-a-twisted-cosmic-knot</a:t>
            </a:r>
          </a:p>
          <a:p>
            <a:r>
              <a:rPr lang="en-US" dirty="0"/>
              <a:t>https://apod.nasa.gov/apod/ap180110.html</a:t>
            </a:r>
          </a:p>
          <a:p>
            <a:r>
              <a:rPr lang="en-US" dirty="0"/>
              <a:t>https://www.spacetelescope.org/news/heic0912/</a:t>
            </a:r>
          </a:p>
          <a:p>
            <a:endParaRPr lang="en-US" dirty="0"/>
          </a:p>
          <a:p>
            <a:r>
              <a:rPr lang="en-US" dirty="0"/>
              <a:t>Advanced:</a:t>
            </a:r>
          </a:p>
          <a:p>
            <a:r>
              <a:rPr lang="en-US" dirty="0"/>
              <a:t>https://arxiv.org/abs/1706.01896</a:t>
            </a:r>
          </a:p>
          <a:p>
            <a:r>
              <a:rPr lang="en-US" dirty="0"/>
              <a:t>https://iopscience.iop.org/article/10.1086/533499/pdf</a:t>
            </a:r>
          </a:p>
        </p:txBody>
      </p:sp>
      <p:sp>
        <p:nvSpPr>
          <p:cNvPr id="4" name="Slide Number Placeholder 3"/>
          <p:cNvSpPr>
            <a:spLocks noGrp="1"/>
          </p:cNvSpPr>
          <p:nvPr>
            <p:ph type="sldNum" sz="quarter" idx="5"/>
          </p:nvPr>
        </p:nvSpPr>
        <p:spPr/>
        <p:txBody>
          <a:bodyPr/>
          <a:lstStyle/>
          <a:p>
            <a:fld id="{01C63A47-E7E7-49F1-B38A-66A59403ABFE}" type="slidenum">
              <a:rPr lang="en-US" smtClean="0"/>
              <a:t>10</a:t>
            </a:fld>
            <a:endParaRPr lang="en-US"/>
          </a:p>
        </p:txBody>
      </p:sp>
    </p:spTree>
    <p:extLst>
      <p:ext uri="{BB962C8B-B14F-4D97-AF65-F5344CB8AC3E}">
        <p14:creationId xmlns:p14="http://schemas.microsoft.com/office/powerpoint/2010/main" val="22990712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http://chandra.harvard.edu/photo/2019/black_hole/</a:t>
            </a:r>
          </a:p>
          <a:p>
            <a:r>
              <a:rPr lang="en-US" dirty="0"/>
              <a:t>https://www.nasa.gov/feature/goddard/2017/messier-87</a:t>
            </a:r>
          </a:p>
          <a:p>
            <a:r>
              <a:rPr lang="en-US" dirty="0"/>
              <a:t>http://coolcosmos.ipac.caltech.edu/cosmic_classroom/multiwavelength_astronomy/multiwavelength_museum/m87.html</a:t>
            </a:r>
          </a:p>
          <a:p>
            <a:r>
              <a:rPr lang="en-US" dirty="0"/>
              <a:t>https://www.jpl.nasa.gov/spaceimages/details.php?id=PIA23122</a:t>
            </a:r>
          </a:p>
          <a:p>
            <a:endParaRPr lang="en-US" dirty="0"/>
          </a:p>
          <a:p>
            <a:r>
              <a:rPr lang="en-US" dirty="0"/>
              <a:t>Advanced:</a:t>
            </a:r>
          </a:p>
          <a:p>
            <a:r>
              <a:rPr lang="en-US" dirty="0"/>
              <a:t>https://www.messier-objects.com/messier-87-virgo-a/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https://en.wikipedia.org/wiki/Messier_87</a:t>
            </a:r>
          </a:p>
        </p:txBody>
      </p:sp>
      <p:sp>
        <p:nvSpPr>
          <p:cNvPr id="4" name="Slide Number Placeholder 3"/>
          <p:cNvSpPr>
            <a:spLocks noGrp="1"/>
          </p:cNvSpPr>
          <p:nvPr>
            <p:ph type="sldNum" sz="quarter" idx="5"/>
          </p:nvPr>
        </p:nvSpPr>
        <p:spPr/>
        <p:txBody>
          <a:bodyPr/>
          <a:lstStyle/>
          <a:p>
            <a:fld id="{01C63A47-E7E7-49F1-B38A-66A59403ABFE}" type="slidenum">
              <a:rPr lang="en-US" smtClean="0"/>
              <a:t>11</a:t>
            </a:fld>
            <a:endParaRPr lang="en-US"/>
          </a:p>
        </p:txBody>
      </p:sp>
    </p:spTree>
    <p:extLst>
      <p:ext uri="{BB962C8B-B14F-4D97-AF65-F5344CB8AC3E}">
        <p14:creationId xmlns:p14="http://schemas.microsoft.com/office/powerpoint/2010/main" val="26378577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http://chandra.harvard.edu/press/15_releases/press_043015.html</a:t>
            </a:r>
          </a:p>
          <a:p>
            <a:r>
              <a:rPr lang="en-US" dirty="0"/>
              <a:t>https://www.youtube.com/watch?v=NWqafCnDvdg</a:t>
            </a:r>
          </a:p>
          <a:p>
            <a:endParaRPr lang="en-US" dirty="0"/>
          </a:p>
          <a:p>
            <a:r>
              <a:rPr lang="en-US" dirty="0"/>
              <a:t>Advanced:</a:t>
            </a:r>
          </a:p>
          <a:p>
            <a:r>
              <a:rPr lang="en-US" dirty="0"/>
              <a:t>https://arxiv.org/abs/1503.02085</a:t>
            </a:r>
          </a:p>
        </p:txBody>
      </p:sp>
      <p:sp>
        <p:nvSpPr>
          <p:cNvPr id="4" name="Slide Number Placeholder 3"/>
          <p:cNvSpPr>
            <a:spLocks noGrp="1"/>
          </p:cNvSpPr>
          <p:nvPr>
            <p:ph type="sldNum" sz="quarter" idx="5"/>
          </p:nvPr>
        </p:nvSpPr>
        <p:spPr/>
        <p:txBody>
          <a:bodyPr/>
          <a:lstStyle/>
          <a:p>
            <a:fld id="{01C63A47-E7E7-49F1-B38A-66A59403ABFE}" type="slidenum">
              <a:rPr lang="en-US" smtClean="0"/>
              <a:t>12</a:t>
            </a:fld>
            <a:endParaRPr lang="en-US"/>
          </a:p>
        </p:txBody>
      </p:sp>
    </p:spTree>
    <p:extLst>
      <p:ext uri="{BB962C8B-B14F-4D97-AF65-F5344CB8AC3E}">
        <p14:creationId xmlns:p14="http://schemas.microsoft.com/office/powerpoint/2010/main" val="34875756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http://chandra.harvard.edu/photo/2010/h2356/</a:t>
            </a:r>
          </a:p>
          <a:p>
            <a:r>
              <a:rPr lang="en-US" dirty="0"/>
              <a:t>https://www.space.com/8386-huge-chunk-universe-missing-matter.html</a:t>
            </a:r>
          </a:p>
          <a:p>
            <a:endParaRPr lang="en-US" dirty="0"/>
          </a:p>
          <a:p>
            <a:r>
              <a:rPr lang="en-US" dirty="0"/>
              <a:t>Advanced:</a:t>
            </a:r>
          </a:p>
          <a:p>
            <a:r>
              <a:rPr lang="en-US" dirty="0"/>
              <a:t>https://www.mpi-hd.mpg.de/hfm/HESS/pages/home/som/2006/01/</a:t>
            </a:r>
          </a:p>
          <a:p>
            <a:r>
              <a:rPr lang="en-US" dirty="0"/>
              <a:t>https://dspace.mit.edu/bitstream/handle/1721.1/63603/Canizares2.pdf?sequence=1&amp;isAllowed=y</a:t>
            </a:r>
          </a:p>
        </p:txBody>
      </p:sp>
      <p:sp>
        <p:nvSpPr>
          <p:cNvPr id="4" name="Slide Number Placeholder 3"/>
          <p:cNvSpPr>
            <a:spLocks noGrp="1"/>
          </p:cNvSpPr>
          <p:nvPr>
            <p:ph type="sldNum" sz="quarter" idx="5"/>
          </p:nvPr>
        </p:nvSpPr>
        <p:spPr/>
        <p:txBody>
          <a:bodyPr/>
          <a:lstStyle/>
          <a:p>
            <a:fld id="{01C63A47-E7E7-49F1-B38A-66A59403ABFE}" type="slidenum">
              <a:rPr lang="en-US" smtClean="0"/>
              <a:t>13</a:t>
            </a:fld>
            <a:endParaRPr lang="en-US"/>
          </a:p>
        </p:txBody>
      </p:sp>
    </p:spTree>
    <p:extLst>
      <p:ext uri="{BB962C8B-B14F-4D97-AF65-F5344CB8AC3E}">
        <p14:creationId xmlns:p14="http://schemas.microsoft.com/office/powerpoint/2010/main" val="33593826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https://apod.nasa.gov/apod/ap000516.html</a:t>
            </a:r>
          </a:p>
          <a:p>
            <a:r>
              <a:rPr lang="en-US" dirty="0"/>
              <a:t>http://chandra.harvard.edu/photo/2019/whim/</a:t>
            </a:r>
          </a:p>
          <a:p>
            <a:endParaRPr lang="en-US" dirty="0"/>
          </a:p>
          <a:p>
            <a:r>
              <a:rPr lang="en-US" dirty="0"/>
              <a:t>Advanced:</a:t>
            </a:r>
          </a:p>
          <a:p>
            <a:r>
              <a:rPr lang="en-US" dirty="0"/>
              <a:t>https://iopscience.iop.org/article/10.1088/2041-8205/792/2/L41/pdf</a:t>
            </a:r>
          </a:p>
          <a:p>
            <a:r>
              <a:rPr lang="en-US" dirty="0"/>
              <a:t>https://arxiv.org/abs/1405.7522</a:t>
            </a:r>
          </a:p>
          <a:p>
            <a:r>
              <a:rPr lang="en-US" dirty="0"/>
              <a:t>https://arxiv.org/abs/1812.04625</a:t>
            </a:r>
          </a:p>
        </p:txBody>
      </p:sp>
      <p:sp>
        <p:nvSpPr>
          <p:cNvPr id="4" name="Slide Number Placeholder 3"/>
          <p:cNvSpPr>
            <a:spLocks noGrp="1"/>
          </p:cNvSpPr>
          <p:nvPr>
            <p:ph type="sldNum" sz="quarter" idx="5"/>
          </p:nvPr>
        </p:nvSpPr>
        <p:spPr/>
        <p:txBody>
          <a:bodyPr/>
          <a:lstStyle/>
          <a:p>
            <a:fld id="{01C63A47-E7E7-49F1-B38A-66A59403ABFE}" type="slidenum">
              <a:rPr lang="en-US" smtClean="0"/>
              <a:t>14</a:t>
            </a:fld>
            <a:endParaRPr lang="en-US"/>
          </a:p>
        </p:txBody>
      </p:sp>
    </p:spTree>
    <p:extLst>
      <p:ext uri="{BB962C8B-B14F-4D97-AF65-F5344CB8AC3E}">
        <p14:creationId xmlns:p14="http://schemas.microsoft.com/office/powerpoint/2010/main" val="991845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https://apod.nasa.gov/apod/ap170115.html</a:t>
            </a:r>
          </a:p>
          <a:p>
            <a:r>
              <a:rPr lang="en-US" dirty="0"/>
              <a:t>https://heasarc.gsfc.nasa.gov/docs/objects/heapow/archive/large_scale_structure/1E0657-56.html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http://chandra.harvard.edu/press/06_releases/press_082106.html</a:t>
            </a:r>
          </a:p>
          <a:p>
            <a:endParaRPr lang="en-US" dirty="0"/>
          </a:p>
          <a:p>
            <a:r>
              <a:rPr lang="en-US" dirty="0"/>
              <a:t>Advanced: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https://arstechnica.com/science/2017/09/science-in-progress-did-the-bullet-cluster-withstand-scrutiny/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https://astrobites.org/2016/11/04/the-bullet-cluster-a-smoking-gun-for-dark-matter/</a:t>
            </a:r>
          </a:p>
        </p:txBody>
      </p:sp>
      <p:sp>
        <p:nvSpPr>
          <p:cNvPr id="4" name="Slide Number Placeholder 3"/>
          <p:cNvSpPr>
            <a:spLocks noGrp="1"/>
          </p:cNvSpPr>
          <p:nvPr>
            <p:ph type="sldNum" sz="quarter" idx="5"/>
          </p:nvPr>
        </p:nvSpPr>
        <p:spPr/>
        <p:txBody>
          <a:bodyPr/>
          <a:lstStyle/>
          <a:p>
            <a:fld id="{01C63A47-E7E7-49F1-B38A-66A59403ABFE}" type="slidenum">
              <a:rPr lang="en-US" smtClean="0"/>
              <a:t>15</a:t>
            </a:fld>
            <a:endParaRPr lang="en-US"/>
          </a:p>
        </p:txBody>
      </p:sp>
    </p:spTree>
    <p:extLst>
      <p:ext uri="{BB962C8B-B14F-4D97-AF65-F5344CB8AC3E}">
        <p14:creationId xmlns:p14="http://schemas.microsoft.com/office/powerpoint/2010/main" val="33070449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https://www.spacetelescope.org/images/opo0917a/</a:t>
            </a:r>
          </a:p>
          <a:p>
            <a:r>
              <a:rPr lang="en-US" dirty="0"/>
              <a:t>https://scitechdaily.com/three-datasets-produce-a-unique-new-view-of-macs-j0717/</a:t>
            </a:r>
          </a:p>
          <a:p>
            <a:r>
              <a:rPr lang="en-US" dirty="0"/>
              <a:t>http://chandra.harvard.edu/photo/2016/frontier/index.html</a:t>
            </a:r>
          </a:p>
          <a:p>
            <a:endParaRPr lang="en-US" dirty="0"/>
          </a:p>
          <a:p>
            <a:r>
              <a:rPr lang="en-US" dirty="0"/>
              <a:t>Advanced:</a:t>
            </a:r>
          </a:p>
          <a:p>
            <a:r>
              <a:rPr lang="en-US" dirty="0"/>
              <a:t>https://arxiv.org/abs/1512.04527</a:t>
            </a:r>
          </a:p>
          <a:p>
            <a:r>
              <a:rPr lang="en-US" dirty="0"/>
              <a:t>https://arxiv.org/abs/1510.08077</a:t>
            </a:r>
          </a:p>
        </p:txBody>
      </p:sp>
      <p:sp>
        <p:nvSpPr>
          <p:cNvPr id="4" name="Slide Number Placeholder 3"/>
          <p:cNvSpPr>
            <a:spLocks noGrp="1"/>
          </p:cNvSpPr>
          <p:nvPr>
            <p:ph type="sldNum" sz="quarter" idx="5"/>
          </p:nvPr>
        </p:nvSpPr>
        <p:spPr/>
        <p:txBody>
          <a:bodyPr/>
          <a:lstStyle/>
          <a:p>
            <a:fld id="{01C63A47-E7E7-49F1-B38A-66A59403ABFE}" type="slidenum">
              <a:rPr lang="en-US" smtClean="0"/>
              <a:t>16</a:t>
            </a:fld>
            <a:endParaRPr lang="en-US"/>
          </a:p>
        </p:txBody>
      </p:sp>
    </p:spTree>
    <p:extLst>
      <p:ext uri="{BB962C8B-B14F-4D97-AF65-F5344CB8AC3E}">
        <p14:creationId xmlns:p14="http://schemas.microsoft.com/office/powerpoint/2010/main" val="17858419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https://frontierfields.org/meet-the-frontier-fields/macsj1149/</a:t>
            </a:r>
          </a:p>
          <a:p>
            <a:r>
              <a:rPr lang="en-US" dirty="0"/>
              <a:t>http://hubblesite.org/news_release/news/2012-31</a:t>
            </a:r>
          </a:p>
          <a:p>
            <a:r>
              <a:rPr lang="en-US" dirty="0"/>
              <a:t>https://en.wikipedia.org/wiki/MACS_J1149_Lensed_Star_1</a:t>
            </a:r>
          </a:p>
          <a:p>
            <a:r>
              <a:rPr lang="en-US" dirty="0"/>
              <a:t>https://en.wikipedia.org/wiki/SN_Refsdal</a:t>
            </a:r>
          </a:p>
          <a:p>
            <a:endParaRPr lang="en-US" dirty="0"/>
          </a:p>
          <a:p>
            <a:r>
              <a:rPr lang="en-US" dirty="0"/>
              <a:t>Advanced:</a:t>
            </a:r>
          </a:p>
          <a:p>
            <a:r>
              <a:rPr lang="en-US" dirty="0"/>
              <a:t>http://www.mergingclustercollaboration.org/macs-j114952223.html</a:t>
            </a:r>
          </a:p>
          <a:p>
            <a:r>
              <a:rPr lang="en-US" dirty="0"/>
              <a:t>https://arxiv.org/pdf/1204.2305.pdf</a:t>
            </a:r>
          </a:p>
          <a:p>
            <a:r>
              <a:rPr lang="en-US" dirty="0"/>
              <a:t>https://arxiv.org/pdf/1706.10279.pdf</a:t>
            </a:r>
          </a:p>
        </p:txBody>
      </p:sp>
      <p:sp>
        <p:nvSpPr>
          <p:cNvPr id="4" name="Slide Number Placeholder 3"/>
          <p:cNvSpPr>
            <a:spLocks noGrp="1"/>
          </p:cNvSpPr>
          <p:nvPr>
            <p:ph type="sldNum" sz="quarter" idx="5"/>
          </p:nvPr>
        </p:nvSpPr>
        <p:spPr/>
        <p:txBody>
          <a:bodyPr/>
          <a:lstStyle/>
          <a:p>
            <a:fld id="{01C63A47-E7E7-49F1-B38A-66A59403ABFE}" type="slidenum">
              <a:rPr lang="en-US" smtClean="0"/>
              <a:t>17</a:t>
            </a:fld>
            <a:endParaRPr lang="en-US"/>
          </a:p>
        </p:txBody>
      </p:sp>
    </p:spTree>
    <p:extLst>
      <p:ext uri="{BB962C8B-B14F-4D97-AF65-F5344CB8AC3E}">
        <p14:creationId xmlns:p14="http://schemas.microsoft.com/office/powerpoint/2010/main" val="24853159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https://apod.nasa.gov/apod/ap091028.html</a:t>
            </a:r>
          </a:p>
          <a:p>
            <a:r>
              <a:rPr lang="en-US" dirty="0"/>
              <a:t>https://scitechdaily.com/hubble-confirms-distance-galaxy-cluster-jkcs-041/</a:t>
            </a:r>
          </a:p>
          <a:p>
            <a:endParaRPr lang="en-US" dirty="0"/>
          </a:p>
          <a:p>
            <a:r>
              <a:rPr lang="en-US" dirty="0"/>
              <a:t>Advanced:</a:t>
            </a:r>
          </a:p>
          <a:p>
            <a:r>
              <a:rPr lang="en-US" dirty="0"/>
              <a:t>https://arxiv.org/abs/1310.6754</a:t>
            </a:r>
          </a:p>
          <a:p>
            <a:r>
              <a:rPr lang="en-US" dirty="0"/>
              <a:t>https://www.aanda.org/articles/aa/pdf/2014/05/aa23077-13.pdf</a:t>
            </a:r>
          </a:p>
        </p:txBody>
      </p:sp>
      <p:sp>
        <p:nvSpPr>
          <p:cNvPr id="4" name="Slide Number Placeholder 3"/>
          <p:cNvSpPr>
            <a:spLocks noGrp="1"/>
          </p:cNvSpPr>
          <p:nvPr>
            <p:ph type="sldNum" sz="quarter" idx="5"/>
          </p:nvPr>
        </p:nvSpPr>
        <p:spPr/>
        <p:txBody>
          <a:bodyPr/>
          <a:lstStyle/>
          <a:p>
            <a:fld id="{01C63A47-E7E7-49F1-B38A-66A59403ABFE}" type="slidenum">
              <a:rPr lang="en-US" smtClean="0"/>
              <a:t>18</a:t>
            </a:fld>
            <a:endParaRPr lang="en-US"/>
          </a:p>
        </p:txBody>
      </p:sp>
    </p:spTree>
    <p:extLst>
      <p:ext uri="{BB962C8B-B14F-4D97-AF65-F5344CB8AC3E}">
        <p14:creationId xmlns:p14="http://schemas.microsoft.com/office/powerpoint/2010/main" val="15635886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https://www.nasa.gov/mission_pages/hubble/science/sn-wilson.html</a:t>
            </a:r>
          </a:p>
          <a:p>
            <a:r>
              <a:rPr lang="en-US" dirty="0"/>
              <a:t>https://www.skyandtelescope.com/astronomy-news/the-oldest-loneliest-supernova/</a:t>
            </a:r>
          </a:p>
          <a:p>
            <a:endParaRPr lang="en-US" dirty="0"/>
          </a:p>
          <a:p>
            <a:r>
              <a:rPr lang="en-US" dirty="0"/>
              <a:t>Advanced:</a:t>
            </a:r>
          </a:p>
          <a:p>
            <a:r>
              <a:rPr lang="en-US" dirty="0"/>
              <a:t>https://ned.ipac.caltech.edu/level5/March18/Czerny/Czerny2.html</a:t>
            </a:r>
          </a:p>
          <a:p>
            <a:r>
              <a:rPr lang="en-US" dirty="0"/>
              <a:t>https://arxiv.org/abs/1304.0768</a:t>
            </a:r>
          </a:p>
        </p:txBody>
      </p:sp>
      <p:sp>
        <p:nvSpPr>
          <p:cNvPr id="4" name="Slide Number Placeholder 3"/>
          <p:cNvSpPr>
            <a:spLocks noGrp="1"/>
          </p:cNvSpPr>
          <p:nvPr>
            <p:ph type="sldNum" sz="quarter" idx="5"/>
          </p:nvPr>
        </p:nvSpPr>
        <p:spPr/>
        <p:txBody>
          <a:bodyPr/>
          <a:lstStyle/>
          <a:p>
            <a:fld id="{01C63A47-E7E7-49F1-B38A-66A59403ABFE}" type="slidenum">
              <a:rPr lang="en-US" smtClean="0"/>
              <a:t>19</a:t>
            </a:fld>
            <a:endParaRPr lang="en-US"/>
          </a:p>
        </p:txBody>
      </p:sp>
    </p:spTree>
    <p:extLst>
      <p:ext uri="{BB962C8B-B14F-4D97-AF65-F5344CB8AC3E}">
        <p14:creationId xmlns:p14="http://schemas.microsoft.com/office/powerpoint/2010/main" val="32207666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https://www.nasa.gov/mission_pages/chandra/goods-s-29323.html</a:t>
            </a:r>
          </a:p>
          <a:p>
            <a:r>
              <a:rPr lang="en-US" dirty="0"/>
              <a:t>https://arstechnica.com/science/2016/05/building-a-supermassive-black-hole-skip-the-star/</a:t>
            </a:r>
          </a:p>
          <a:p>
            <a:endParaRPr lang="en-US" dirty="0"/>
          </a:p>
          <a:p>
            <a:r>
              <a:rPr lang="en-US" dirty="0"/>
              <a:t>Advanced: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https://astrobites.org/2016/05/30/monsters-in-the-dark-first-detection-of-a-direct-collapse-black-hole-candidate/</a:t>
            </a:r>
          </a:p>
          <a:p>
            <a:r>
              <a:rPr lang="en-US" dirty="0"/>
              <a:t>https://arxiv.org/abs/1603.08522</a:t>
            </a:r>
          </a:p>
        </p:txBody>
      </p:sp>
      <p:sp>
        <p:nvSpPr>
          <p:cNvPr id="4" name="Slide Number Placeholder 3"/>
          <p:cNvSpPr>
            <a:spLocks noGrp="1"/>
          </p:cNvSpPr>
          <p:nvPr>
            <p:ph type="sldNum" sz="quarter" idx="5"/>
          </p:nvPr>
        </p:nvSpPr>
        <p:spPr/>
        <p:txBody>
          <a:bodyPr/>
          <a:lstStyle/>
          <a:p>
            <a:fld id="{01C63A47-E7E7-49F1-B38A-66A59403ABFE}" type="slidenum">
              <a:rPr lang="en-US" smtClean="0"/>
              <a:t>20</a:t>
            </a:fld>
            <a:endParaRPr lang="en-US"/>
          </a:p>
        </p:txBody>
      </p:sp>
    </p:spTree>
    <p:extLst>
      <p:ext uri="{BB962C8B-B14F-4D97-AF65-F5344CB8AC3E}">
        <p14:creationId xmlns:p14="http://schemas.microsoft.com/office/powerpoint/2010/main" val="34443510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http://chandra.harvard.edu/press/19_releases/press_012919.html</a:t>
            </a:r>
          </a:p>
          <a:p>
            <a:r>
              <a:rPr lang="en-US" dirty="0"/>
              <a:t>https://www.skyandtelescope.com/astronomy-news/what-quasar-cosmology-can-teach-us-about-dark-energy/</a:t>
            </a:r>
          </a:p>
          <a:p>
            <a:endParaRPr lang="en-US" dirty="0"/>
          </a:p>
          <a:p>
            <a:r>
              <a:rPr lang="en-US" dirty="0"/>
              <a:t>Advanced:</a:t>
            </a:r>
          </a:p>
          <a:p>
            <a:r>
              <a:rPr lang="en-US" dirty="0"/>
              <a:t>https://arxiv.org/abs/1811.02590</a:t>
            </a:r>
          </a:p>
        </p:txBody>
      </p:sp>
      <p:sp>
        <p:nvSpPr>
          <p:cNvPr id="4" name="Slide Number Placeholder 3"/>
          <p:cNvSpPr>
            <a:spLocks noGrp="1"/>
          </p:cNvSpPr>
          <p:nvPr>
            <p:ph type="sldNum" sz="quarter" idx="5"/>
          </p:nvPr>
        </p:nvSpPr>
        <p:spPr/>
        <p:txBody>
          <a:bodyPr/>
          <a:lstStyle/>
          <a:p>
            <a:fld id="{01C63A47-E7E7-49F1-B38A-66A59403ABFE}" type="slidenum">
              <a:rPr lang="en-US" smtClean="0"/>
              <a:t>21</a:t>
            </a:fld>
            <a:endParaRPr lang="en-US"/>
          </a:p>
        </p:txBody>
      </p:sp>
    </p:spTree>
    <p:extLst>
      <p:ext uri="{BB962C8B-B14F-4D97-AF65-F5344CB8AC3E}">
        <p14:creationId xmlns:p14="http://schemas.microsoft.com/office/powerpoint/2010/main" val="18048474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https://www.ligo.org/detections/GW151226.php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https://en.wikipedia.org/wiki/GW151226</a:t>
            </a:r>
          </a:p>
          <a:p>
            <a:r>
              <a:rPr lang="en-US" dirty="0"/>
              <a:t>https://www.sciencemag.org/news/2016/06/ligo-detects-another-black-hole-crash</a:t>
            </a:r>
          </a:p>
          <a:p>
            <a:endParaRPr lang="en-US" dirty="0"/>
          </a:p>
          <a:p>
            <a:r>
              <a:rPr lang="en-US" dirty="0"/>
              <a:t>Advanced: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https://www.ligo.org/science/Publication-GW151226/index.php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https://arxiv.org/abs/1606.04855</a:t>
            </a:r>
          </a:p>
        </p:txBody>
      </p:sp>
      <p:sp>
        <p:nvSpPr>
          <p:cNvPr id="4" name="Slide Number Placeholder 3"/>
          <p:cNvSpPr>
            <a:spLocks noGrp="1"/>
          </p:cNvSpPr>
          <p:nvPr>
            <p:ph type="sldNum" sz="quarter" idx="5"/>
          </p:nvPr>
        </p:nvSpPr>
        <p:spPr/>
        <p:txBody>
          <a:bodyPr/>
          <a:lstStyle/>
          <a:p>
            <a:fld id="{01C63A47-E7E7-49F1-B38A-66A59403ABFE}" type="slidenum">
              <a:rPr lang="en-US" smtClean="0"/>
              <a:t>22</a:t>
            </a:fld>
            <a:endParaRPr lang="en-US"/>
          </a:p>
        </p:txBody>
      </p:sp>
    </p:spTree>
    <p:extLst>
      <p:ext uri="{BB962C8B-B14F-4D97-AF65-F5344CB8AC3E}">
        <p14:creationId xmlns:p14="http://schemas.microsoft.com/office/powerpoint/2010/main" val="24854318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http://chandra.harvard.edu/photo/2018/kilonova/</a:t>
            </a:r>
          </a:p>
          <a:p>
            <a:r>
              <a:rPr lang="en-US" dirty="0"/>
              <a:t>https://www.youtube.com/watch?v=NCVsx6drHrM</a:t>
            </a:r>
          </a:p>
          <a:p>
            <a:r>
              <a:rPr lang="en-US" dirty="0"/>
              <a:t>https://www.space.com/42158-another-neutron-star-crash-detected.html</a:t>
            </a:r>
          </a:p>
          <a:p>
            <a:endParaRPr lang="en-US" dirty="0"/>
          </a:p>
          <a:p>
            <a:r>
              <a:rPr lang="en-US" dirty="0"/>
              <a:t>Advanced:</a:t>
            </a:r>
          </a:p>
          <a:p>
            <a:r>
              <a:rPr lang="en-US" dirty="0"/>
              <a:t>https://arxiv.org/abs/1807.02866</a:t>
            </a:r>
          </a:p>
          <a:p>
            <a:r>
              <a:rPr lang="en-US" dirty="0"/>
              <a:t>https://arxiv.org/ftp/arxiv/papers/1806/1806.10624.pdf</a:t>
            </a:r>
          </a:p>
        </p:txBody>
      </p:sp>
      <p:sp>
        <p:nvSpPr>
          <p:cNvPr id="4" name="Slide Number Placeholder 3"/>
          <p:cNvSpPr>
            <a:spLocks noGrp="1"/>
          </p:cNvSpPr>
          <p:nvPr>
            <p:ph type="sldNum" sz="quarter" idx="5"/>
          </p:nvPr>
        </p:nvSpPr>
        <p:spPr/>
        <p:txBody>
          <a:bodyPr/>
          <a:lstStyle/>
          <a:p>
            <a:fld id="{01C63A47-E7E7-49F1-B38A-66A59403ABFE}" type="slidenum">
              <a:rPr lang="en-US" smtClean="0"/>
              <a:t>23</a:t>
            </a:fld>
            <a:endParaRPr lang="en-US"/>
          </a:p>
        </p:txBody>
      </p:sp>
    </p:spTree>
    <p:extLst>
      <p:ext uri="{BB962C8B-B14F-4D97-AF65-F5344CB8AC3E}">
        <p14:creationId xmlns:p14="http://schemas.microsoft.com/office/powerpoint/2010/main" val="42509439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dirty="0">
                <a:solidFill>
                  <a:schemeClr val="dk1"/>
                </a:solidFill>
                <a:latin typeface="+mn-lt"/>
                <a:ea typeface="Calibri"/>
                <a:cs typeface="Calibri"/>
                <a:sym typeface="Calibri"/>
              </a:rPr>
              <a:t>http://www.atnf.csiro.au/people/lop009/multiwave.html</a:t>
            </a:r>
            <a:endParaRPr lang="en-US" dirty="0"/>
          </a:p>
          <a:p>
            <a:endParaRPr lang="en-US" dirty="0"/>
          </a:p>
        </p:txBody>
      </p:sp>
      <p:sp>
        <p:nvSpPr>
          <p:cNvPr id="4" name="Slide Number Placeholder 3"/>
          <p:cNvSpPr>
            <a:spLocks noGrp="1"/>
          </p:cNvSpPr>
          <p:nvPr>
            <p:ph type="sldNum" sz="quarter" idx="5"/>
          </p:nvPr>
        </p:nvSpPr>
        <p:spPr/>
        <p:txBody>
          <a:bodyPr/>
          <a:lstStyle/>
          <a:p>
            <a:fld id="{01C63A47-E7E7-49F1-B38A-66A59403ABFE}" type="slidenum">
              <a:rPr lang="en-US" smtClean="0"/>
              <a:t>24</a:t>
            </a:fld>
            <a:endParaRPr lang="en-US"/>
          </a:p>
        </p:txBody>
      </p:sp>
    </p:spTree>
    <p:extLst>
      <p:ext uri="{BB962C8B-B14F-4D97-AF65-F5344CB8AC3E}">
        <p14:creationId xmlns:p14="http://schemas.microsoft.com/office/powerpoint/2010/main" val="36382869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spcAft>
                <a:spcPts val="0"/>
              </a:spcAft>
              <a:buNone/>
            </a:pPr>
            <a:r>
              <a:rPr lang="en-US" sz="1200" b="0" i="0" u="none" strike="noStrike" cap="none" dirty="0">
                <a:solidFill>
                  <a:schemeClr val="dk1"/>
                </a:solidFill>
                <a:latin typeface="+mn-lt"/>
                <a:ea typeface="Calibri"/>
                <a:cs typeface="Calibri"/>
                <a:sym typeface="Calibri"/>
              </a:rPr>
              <a:t>http://spiff.rit.edu/classes/phys230/lectures/spec_interp/spec_interp.html</a:t>
            </a:r>
            <a:endParaRPr lang="en-US" dirty="0"/>
          </a:p>
          <a:p>
            <a:pPr marL="0" marR="0" lvl="0" indent="0" algn="l" rtl="0">
              <a:spcBef>
                <a:spcPts val="0"/>
              </a:spcBef>
              <a:spcAft>
                <a:spcPts val="0"/>
              </a:spcAft>
              <a:buNone/>
            </a:pPr>
            <a:r>
              <a:rPr lang="en-US" sz="1200" b="0" i="0" u="none" strike="noStrike" cap="none" dirty="0">
                <a:solidFill>
                  <a:schemeClr val="dk1"/>
                </a:solidFill>
                <a:latin typeface="+mn-lt"/>
                <a:ea typeface="Calibri"/>
                <a:cs typeface="Calibri"/>
                <a:sym typeface="Calibri"/>
              </a:rPr>
              <a:t>http://star-www.st-and.ac.uk/~spd3/Teaching/PHYS1002/phys1002_lecture6.pdf</a:t>
            </a:r>
            <a:endParaRPr lang="en-US" dirty="0"/>
          </a:p>
          <a:p>
            <a:pPr marL="0" marR="0" lvl="0" indent="0" algn="l" rtl="0">
              <a:spcBef>
                <a:spcPts val="0"/>
              </a:spcBef>
              <a:spcAft>
                <a:spcPts val="0"/>
              </a:spcAft>
              <a:buNone/>
            </a:pPr>
            <a:r>
              <a:rPr lang="en-US" sz="1200" b="0" i="0" u="none" strike="noStrike" cap="none" dirty="0">
                <a:solidFill>
                  <a:schemeClr val="dk1"/>
                </a:solidFill>
                <a:latin typeface="+mn-lt"/>
                <a:ea typeface="Calibri"/>
                <a:cs typeface="Calibri"/>
                <a:sym typeface="Calibri"/>
              </a:rPr>
              <a:t>http://www.atnf.csiro.au/outreach/education/senior/astrophysics/spectra_astro_types.html</a:t>
            </a:r>
            <a:endParaRPr lang="en-US" dirty="0"/>
          </a:p>
          <a:p>
            <a:pPr marL="0" marR="0" lvl="0" indent="0" algn="l" rtl="0">
              <a:spcBef>
                <a:spcPts val="0"/>
              </a:spcBef>
              <a:spcAft>
                <a:spcPts val="0"/>
              </a:spcAft>
              <a:buNone/>
            </a:pPr>
            <a:r>
              <a:rPr lang="en-US" sz="1200" b="0" i="0" u="none" strike="noStrike" cap="none" dirty="0">
                <a:solidFill>
                  <a:schemeClr val="dk1"/>
                </a:solidFill>
                <a:latin typeface="+mn-lt"/>
                <a:ea typeface="Calibri"/>
                <a:cs typeface="Calibri"/>
                <a:sym typeface="Calibri"/>
              </a:rPr>
              <a:t>http://spiff.rit.edu/classes/phys301/lectures/doppler/doppler.html</a:t>
            </a:r>
          </a:p>
        </p:txBody>
      </p:sp>
      <p:sp>
        <p:nvSpPr>
          <p:cNvPr id="4" name="Slide Number Placeholder 3"/>
          <p:cNvSpPr>
            <a:spLocks noGrp="1"/>
          </p:cNvSpPr>
          <p:nvPr>
            <p:ph type="sldNum" sz="quarter" idx="5"/>
          </p:nvPr>
        </p:nvSpPr>
        <p:spPr/>
        <p:txBody>
          <a:bodyPr/>
          <a:lstStyle/>
          <a:p>
            <a:fld id="{01C63A47-E7E7-49F1-B38A-66A59403ABFE}" type="slidenum">
              <a:rPr lang="en-US" smtClean="0"/>
              <a:t>25</a:t>
            </a:fld>
            <a:endParaRPr lang="en-US"/>
          </a:p>
        </p:txBody>
      </p:sp>
    </p:spTree>
    <p:extLst>
      <p:ext uri="{BB962C8B-B14F-4D97-AF65-F5344CB8AC3E}">
        <p14:creationId xmlns:p14="http://schemas.microsoft.com/office/powerpoint/2010/main" val="15932626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https://en.wikipedia.org/wiki/Type_Ia_supernova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https://hubblesite.org/contents/articles/dark-energy</a:t>
            </a:r>
          </a:p>
          <a:p>
            <a:r>
              <a:rPr lang="en-US" dirty="0"/>
              <a:t>http://astronomy.swin.edu.au/cosmos/T/Type+Ia+Supernova+Progenitors</a:t>
            </a:r>
          </a:p>
        </p:txBody>
      </p:sp>
      <p:sp>
        <p:nvSpPr>
          <p:cNvPr id="4" name="Slide Number Placeholder 3"/>
          <p:cNvSpPr>
            <a:spLocks noGrp="1"/>
          </p:cNvSpPr>
          <p:nvPr>
            <p:ph type="sldNum" sz="quarter" idx="5"/>
          </p:nvPr>
        </p:nvSpPr>
        <p:spPr/>
        <p:txBody>
          <a:bodyPr/>
          <a:lstStyle/>
          <a:p>
            <a:fld id="{01C63A47-E7E7-49F1-B38A-66A59403ABFE}" type="slidenum">
              <a:rPr lang="en-US" smtClean="0"/>
              <a:t>26</a:t>
            </a:fld>
            <a:endParaRPr lang="en-US"/>
          </a:p>
        </p:txBody>
      </p:sp>
    </p:spTree>
    <p:extLst>
      <p:ext uri="{BB962C8B-B14F-4D97-AF65-F5344CB8AC3E}">
        <p14:creationId xmlns:p14="http://schemas.microsoft.com/office/powerpoint/2010/main" val="1596748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http://astronomy.swin.edu.au/cosmos/A/Active+Galactic+Nuclei</a:t>
            </a:r>
          </a:p>
          <a:p>
            <a:r>
              <a:rPr lang="en-US" dirty="0"/>
              <a:t>https://imagine.gsfc.nasa.gov/science/objects/active_galaxies1.html</a:t>
            </a:r>
          </a:p>
          <a:p>
            <a:r>
              <a:rPr lang="en-US" dirty="0"/>
              <a:t>https://www.space.com/17262-quasar-definition.html</a:t>
            </a:r>
          </a:p>
        </p:txBody>
      </p:sp>
      <p:sp>
        <p:nvSpPr>
          <p:cNvPr id="4" name="Slide Number Placeholder 3"/>
          <p:cNvSpPr>
            <a:spLocks noGrp="1"/>
          </p:cNvSpPr>
          <p:nvPr>
            <p:ph type="sldNum" sz="quarter" idx="5"/>
          </p:nvPr>
        </p:nvSpPr>
        <p:spPr/>
        <p:txBody>
          <a:bodyPr/>
          <a:lstStyle/>
          <a:p>
            <a:fld id="{01C63A47-E7E7-49F1-B38A-66A59403ABFE}" type="slidenum">
              <a:rPr lang="en-US" smtClean="0"/>
              <a:t>27</a:t>
            </a:fld>
            <a:endParaRPr lang="en-US"/>
          </a:p>
        </p:txBody>
      </p:sp>
    </p:spTree>
    <p:extLst>
      <p:ext uri="{BB962C8B-B14F-4D97-AF65-F5344CB8AC3E}">
        <p14:creationId xmlns:p14="http://schemas.microsoft.com/office/powerpoint/2010/main" val="41318747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https://science.nasa.gov/astrophysics/focus-areas/what-is-dark-energy</a:t>
            </a:r>
          </a:p>
          <a:p>
            <a:r>
              <a:rPr lang="en-US" dirty="0"/>
              <a:t>https://www.space.com/20930-dark-matter.html</a:t>
            </a:r>
          </a:p>
          <a:p>
            <a:r>
              <a:rPr lang="en-US" dirty="0"/>
              <a:t>https://frontierfields.org/2014/12/09/mapping-mass-in-a-frontier-fields-cluster/</a:t>
            </a:r>
          </a:p>
          <a:p>
            <a:endParaRPr lang="en-US" b="1" dirty="0"/>
          </a:p>
        </p:txBody>
      </p:sp>
      <p:sp>
        <p:nvSpPr>
          <p:cNvPr id="4" name="Slide Number Placeholder 3"/>
          <p:cNvSpPr>
            <a:spLocks noGrp="1"/>
          </p:cNvSpPr>
          <p:nvPr>
            <p:ph type="sldNum" sz="quarter" idx="5"/>
          </p:nvPr>
        </p:nvSpPr>
        <p:spPr/>
        <p:txBody>
          <a:bodyPr/>
          <a:lstStyle/>
          <a:p>
            <a:fld id="{01C63A47-E7E7-49F1-B38A-66A59403ABFE}" type="slidenum">
              <a:rPr lang="en-US" smtClean="0"/>
              <a:t>28</a:t>
            </a:fld>
            <a:endParaRPr lang="en-US"/>
          </a:p>
        </p:txBody>
      </p:sp>
    </p:spTree>
    <p:extLst>
      <p:ext uri="{BB962C8B-B14F-4D97-AF65-F5344CB8AC3E}">
        <p14:creationId xmlns:p14="http://schemas.microsoft.com/office/powerpoint/2010/main" val="16117968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https://wmap.gsfc.nasa.gov/universe/bb_tests_cmb.html</a:t>
            </a:r>
          </a:p>
          <a:p>
            <a:r>
              <a:rPr lang="en-US" dirty="0"/>
              <a:t>http://astronomy.swin.edu.au/cosmos/C/Cosmic+Microwave+Background</a:t>
            </a:r>
          </a:p>
          <a:p>
            <a:r>
              <a:rPr lang="en-US" dirty="0"/>
              <a:t>https://m.esa.int/Our_Activities/Space_Science/Planck/Planck_and_the_cosmic_microwave_background</a:t>
            </a:r>
          </a:p>
        </p:txBody>
      </p:sp>
      <p:sp>
        <p:nvSpPr>
          <p:cNvPr id="4" name="Slide Number Placeholder 3"/>
          <p:cNvSpPr>
            <a:spLocks noGrp="1"/>
          </p:cNvSpPr>
          <p:nvPr>
            <p:ph type="sldNum" sz="quarter" idx="5"/>
          </p:nvPr>
        </p:nvSpPr>
        <p:spPr/>
        <p:txBody>
          <a:bodyPr/>
          <a:lstStyle/>
          <a:p>
            <a:fld id="{01C63A47-E7E7-49F1-B38A-66A59403ABFE}" type="slidenum">
              <a:rPr lang="en-US" smtClean="0"/>
              <a:t>29</a:t>
            </a:fld>
            <a:endParaRPr lang="en-US"/>
          </a:p>
        </p:txBody>
      </p:sp>
    </p:spTree>
    <p:extLst>
      <p:ext uri="{BB962C8B-B14F-4D97-AF65-F5344CB8AC3E}">
        <p14:creationId xmlns:p14="http://schemas.microsoft.com/office/powerpoint/2010/main" val="24168757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1C63A47-E7E7-49F1-B38A-66A59403ABFE}" type="slidenum">
              <a:rPr lang="en-US" smtClean="0"/>
              <a:t>30</a:t>
            </a:fld>
            <a:endParaRPr lang="en-US"/>
          </a:p>
        </p:txBody>
      </p:sp>
    </p:spTree>
    <p:extLst>
      <p:ext uri="{BB962C8B-B14F-4D97-AF65-F5344CB8AC3E}">
        <p14:creationId xmlns:p14="http://schemas.microsoft.com/office/powerpoint/2010/main" val="25389245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spcAft>
                <a:spcPts val="0"/>
              </a:spcAft>
              <a:buNone/>
            </a:pPr>
            <a:r>
              <a:rPr lang="en-US" sz="1200" b="0" i="0" u="none" strike="noStrike" cap="none" dirty="0">
                <a:solidFill>
                  <a:schemeClr val="dk1"/>
                </a:solidFill>
                <a:latin typeface="+mn-lt"/>
                <a:ea typeface="Calibri"/>
                <a:cs typeface="Calibri"/>
                <a:sym typeface="Calibri"/>
              </a:rPr>
              <a:t>http://hyperphysics.phy-astr.gsu.edu/hbase/wien.html</a:t>
            </a:r>
            <a:endParaRPr lang="en-US" dirty="0"/>
          </a:p>
          <a:p>
            <a:pPr marL="0" marR="0" lvl="0" indent="0" algn="l" rtl="0">
              <a:spcBef>
                <a:spcPts val="0"/>
              </a:spcBef>
              <a:spcAft>
                <a:spcPts val="0"/>
              </a:spcAft>
              <a:buNone/>
            </a:pPr>
            <a:r>
              <a:rPr lang="en-US" sz="1200" b="0" i="0" u="none" strike="noStrike" cap="none" dirty="0">
                <a:solidFill>
                  <a:schemeClr val="dk1"/>
                </a:solidFill>
                <a:latin typeface="+mn-lt"/>
                <a:ea typeface="Calibri"/>
                <a:cs typeface="Calibri"/>
                <a:sym typeface="Calibri"/>
              </a:rPr>
              <a:t>http://jila.colorado.edu/~ajsh/courses/astr1120_03/text/chapter1/SBLaw.htm</a:t>
            </a:r>
          </a:p>
        </p:txBody>
      </p:sp>
      <p:sp>
        <p:nvSpPr>
          <p:cNvPr id="4" name="Slide Number Placeholder 3"/>
          <p:cNvSpPr>
            <a:spLocks noGrp="1"/>
          </p:cNvSpPr>
          <p:nvPr>
            <p:ph type="sldNum" sz="quarter" idx="5"/>
          </p:nvPr>
        </p:nvSpPr>
        <p:spPr/>
        <p:txBody>
          <a:bodyPr/>
          <a:lstStyle/>
          <a:p>
            <a:fld id="{01C63A47-E7E7-49F1-B38A-66A59403ABFE}" type="slidenum">
              <a:rPr lang="en-US" smtClean="0"/>
              <a:t>31</a:t>
            </a:fld>
            <a:endParaRPr lang="en-US"/>
          </a:p>
        </p:txBody>
      </p:sp>
    </p:spTree>
    <p:extLst>
      <p:ext uri="{BB962C8B-B14F-4D97-AF65-F5344CB8AC3E}">
        <p14:creationId xmlns:p14="http://schemas.microsoft.com/office/powerpoint/2010/main" val="32537093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1C63A47-E7E7-49F1-B38A-66A59403ABFE}" type="slidenum">
              <a:rPr lang="en-US" smtClean="0"/>
              <a:t>32</a:t>
            </a:fld>
            <a:endParaRPr lang="en-US"/>
          </a:p>
        </p:txBody>
      </p:sp>
    </p:spTree>
    <p:extLst>
      <p:ext uri="{BB962C8B-B14F-4D97-AF65-F5344CB8AC3E}">
        <p14:creationId xmlns:p14="http://schemas.microsoft.com/office/powerpoint/2010/main" val="28278098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https://www.e-education.psu.edu/astro801/content/l10_p3.html</a:t>
            </a:r>
          </a:p>
          <a:p>
            <a:r>
              <a:rPr lang="en-US" dirty="0"/>
              <a:t>http://hosting.astro.cornell.edu/academics/courses/astro201/hubbles_law.htm</a:t>
            </a:r>
          </a:p>
        </p:txBody>
      </p:sp>
      <p:sp>
        <p:nvSpPr>
          <p:cNvPr id="4" name="Slide Number Placeholder 3"/>
          <p:cNvSpPr>
            <a:spLocks noGrp="1"/>
          </p:cNvSpPr>
          <p:nvPr>
            <p:ph type="sldNum" sz="quarter" idx="5"/>
          </p:nvPr>
        </p:nvSpPr>
        <p:spPr/>
        <p:txBody>
          <a:bodyPr/>
          <a:lstStyle/>
          <a:p>
            <a:fld id="{01C63A47-E7E7-49F1-B38A-66A59403ABFE}" type="slidenum">
              <a:rPr lang="en-US" smtClean="0"/>
              <a:t>33</a:t>
            </a:fld>
            <a:endParaRPr lang="en-US"/>
          </a:p>
        </p:txBody>
      </p:sp>
    </p:spTree>
    <p:extLst>
      <p:ext uri="{BB962C8B-B14F-4D97-AF65-F5344CB8AC3E}">
        <p14:creationId xmlns:p14="http://schemas.microsoft.com/office/powerpoint/2010/main" val="28723152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https://js9.si.edu/</a:t>
            </a:r>
          </a:p>
        </p:txBody>
      </p:sp>
      <p:sp>
        <p:nvSpPr>
          <p:cNvPr id="4" name="Slide Number Placeholder 3"/>
          <p:cNvSpPr>
            <a:spLocks noGrp="1"/>
          </p:cNvSpPr>
          <p:nvPr>
            <p:ph type="sldNum" sz="quarter" idx="5"/>
          </p:nvPr>
        </p:nvSpPr>
        <p:spPr/>
        <p:txBody>
          <a:bodyPr/>
          <a:lstStyle/>
          <a:p>
            <a:fld id="{01C63A47-E7E7-49F1-B38A-66A59403ABFE}" type="slidenum">
              <a:rPr lang="en-US" smtClean="0"/>
              <a:t>34</a:t>
            </a:fld>
            <a:endParaRPr lang="en-US"/>
          </a:p>
        </p:txBody>
      </p:sp>
    </p:spTree>
    <p:extLst>
      <p:ext uri="{BB962C8B-B14F-4D97-AF65-F5344CB8AC3E}">
        <p14:creationId xmlns:p14="http://schemas.microsoft.com/office/powerpoint/2010/main" val="135821666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1C63A47-E7E7-49F1-B38A-66A59403ABFE}" type="slidenum">
              <a:rPr lang="en-US" smtClean="0"/>
              <a:t>35</a:t>
            </a:fld>
            <a:endParaRPr lang="en-US"/>
          </a:p>
        </p:txBody>
      </p:sp>
    </p:spTree>
    <p:extLst>
      <p:ext uri="{BB962C8B-B14F-4D97-AF65-F5344CB8AC3E}">
        <p14:creationId xmlns:p14="http://schemas.microsoft.com/office/powerpoint/2010/main" val="966325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1C63A47-E7E7-49F1-B38A-66A59403ABFE}" type="slidenum">
              <a:rPr lang="en-US" smtClean="0"/>
              <a:t>36</a:t>
            </a:fld>
            <a:endParaRPr lang="en-US"/>
          </a:p>
        </p:txBody>
      </p:sp>
    </p:spTree>
    <p:extLst>
      <p:ext uri="{BB962C8B-B14F-4D97-AF65-F5344CB8AC3E}">
        <p14:creationId xmlns:p14="http://schemas.microsoft.com/office/powerpoint/2010/main" val="10702625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1C63A47-E7E7-49F1-B38A-66A59403ABFE}" type="slidenum">
              <a:rPr lang="en-US" smtClean="0"/>
              <a:t>37</a:t>
            </a:fld>
            <a:endParaRPr lang="en-US"/>
          </a:p>
        </p:txBody>
      </p:sp>
    </p:spTree>
    <p:extLst>
      <p:ext uri="{BB962C8B-B14F-4D97-AF65-F5344CB8AC3E}">
        <p14:creationId xmlns:p14="http://schemas.microsoft.com/office/powerpoint/2010/main" val="4090662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79588-6AC9-4929-8FA6-FD5BA9F8F87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D0EB13F-1130-479F-B983-05A0C0CB597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23FCA17-0F10-45DA-BA5B-515C8930E5AB}"/>
              </a:ext>
            </a:extLst>
          </p:cNvPr>
          <p:cNvSpPr>
            <a:spLocks noGrp="1"/>
          </p:cNvSpPr>
          <p:nvPr>
            <p:ph type="dt" sz="half" idx="10"/>
          </p:nvPr>
        </p:nvSpPr>
        <p:spPr/>
        <p:txBody>
          <a:bodyPr/>
          <a:lstStyle/>
          <a:p>
            <a:fld id="{F36967CE-4B4F-43ED-87F2-46FC7DA00869}" type="datetimeFigureOut">
              <a:rPr lang="en-US" smtClean="0"/>
              <a:t>7/3/2019</a:t>
            </a:fld>
            <a:endParaRPr lang="en-US"/>
          </a:p>
        </p:txBody>
      </p:sp>
      <p:sp>
        <p:nvSpPr>
          <p:cNvPr id="5" name="Footer Placeholder 4">
            <a:extLst>
              <a:ext uri="{FF2B5EF4-FFF2-40B4-BE49-F238E27FC236}">
                <a16:creationId xmlns:a16="http://schemas.microsoft.com/office/drawing/2014/main" id="{AB505D1B-11CA-4E65-AB36-E1DE8A762E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84308A-7017-45C5-899F-5DCB20D8FFD5}"/>
              </a:ext>
            </a:extLst>
          </p:cNvPr>
          <p:cNvSpPr>
            <a:spLocks noGrp="1"/>
          </p:cNvSpPr>
          <p:nvPr>
            <p:ph type="sldNum" sz="quarter" idx="12"/>
          </p:nvPr>
        </p:nvSpPr>
        <p:spPr/>
        <p:txBody>
          <a:bodyPr/>
          <a:lstStyle/>
          <a:p>
            <a:fld id="{FA65A7B3-23C7-4F72-93A9-C5EAF00253F4}" type="slidenum">
              <a:rPr lang="en-US" smtClean="0"/>
              <a:t>‹#›</a:t>
            </a:fld>
            <a:endParaRPr lang="en-US"/>
          </a:p>
        </p:txBody>
      </p:sp>
    </p:spTree>
    <p:extLst>
      <p:ext uri="{BB962C8B-B14F-4D97-AF65-F5344CB8AC3E}">
        <p14:creationId xmlns:p14="http://schemas.microsoft.com/office/powerpoint/2010/main" val="5157499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92882-3D4B-42A9-B241-F11995D595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DABC91A-428E-4834-85FA-2CBC69D61A2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736AF2-0985-4401-81B5-E453C6C42356}"/>
              </a:ext>
            </a:extLst>
          </p:cNvPr>
          <p:cNvSpPr>
            <a:spLocks noGrp="1"/>
          </p:cNvSpPr>
          <p:nvPr>
            <p:ph type="dt" sz="half" idx="10"/>
          </p:nvPr>
        </p:nvSpPr>
        <p:spPr/>
        <p:txBody>
          <a:bodyPr/>
          <a:lstStyle/>
          <a:p>
            <a:fld id="{F36967CE-4B4F-43ED-87F2-46FC7DA00869}" type="datetimeFigureOut">
              <a:rPr lang="en-US" smtClean="0"/>
              <a:t>7/3/2019</a:t>
            </a:fld>
            <a:endParaRPr lang="en-US"/>
          </a:p>
        </p:txBody>
      </p:sp>
      <p:sp>
        <p:nvSpPr>
          <p:cNvPr id="5" name="Footer Placeholder 4">
            <a:extLst>
              <a:ext uri="{FF2B5EF4-FFF2-40B4-BE49-F238E27FC236}">
                <a16:creationId xmlns:a16="http://schemas.microsoft.com/office/drawing/2014/main" id="{73EFF161-8D3F-4213-AC5D-3431846A9C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1FBA27-EDA5-4F91-8B93-303A099616F4}"/>
              </a:ext>
            </a:extLst>
          </p:cNvPr>
          <p:cNvSpPr>
            <a:spLocks noGrp="1"/>
          </p:cNvSpPr>
          <p:nvPr>
            <p:ph type="sldNum" sz="quarter" idx="12"/>
          </p:nvPr>
        </p:nvSpPr>
        <p:spPr/>
        <p:txBody>
          <a:bodyPr/>
          <a:lstStyle/>
          <a:p>
            <a:fld id="{FA65A7B3-23C7-4F72-93A9-C5EAF00253F4}" type="slidenum">
              <a:rPr lang="en-US" smtClean="0"/>
              <a:t>‹#›</a:t>
            </a:fld>
            <a:endParaRPr lang="en-US"/>
          </a:p>
        </p:txBody>
      </p:sp>
    </p:spTree>
    <p:extLst>
      <p:ext uri="{BB962C8B-B14F-4D97-AF65-F5344CB8AC3E}">
        <p14:creationId xmlns:p14="http://schemas.microsoft.com/office/powerpoint/2010/main" val="2882964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A483C-0E1E-48DB-839A-840CF767ECC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6C237E4-B948-4E2B-9ABD-2FE94C6F576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421F55-EE6D-498A-AD26-8E355EED916B}"/>
              </a:ext>
            </a:extLst>
          </p:cNvPr>
          <p:cNvSpPr>
            <a:spLocks noGrp="1"/>
          </p:cNvSpPr>
          <p:nvPr>
            <p:ph type="dt" sz="half" idx="10"/>
          </p:nvPr>
        </p:nvSpPr>
        <p:spPr/>
        <p:txBody>
          <a:bodyPr/>
          <a:lstStyle/>
          <a:p>
            <a:fld id="{F36967CE-4B4F-43ED-87F2-46FC7DA00869}" type="datetimeFigureOut">
              <a:rPr lang="en-US" smtClean="0"/>
              <a:t>7/3/2019</a:t>
            </a:fld>
            <a:endParaRPr lang="en-US"/>
          </a:p>
        </p:txBody>
      </p:sp>
      <p:sp>
        <p:nvSpPr>
          <p:cNvPr id="5" name="Footer Placeholder 4">
            <a:extLst>
              <a:ext uri="{FF2B5EF4-FFF2-40B4-BE49-F238E27FC236}">
                <a16:creationId xmlns:a16="http://schemas.microsoft.com/office/drawing/2014/main" id="{AB8CE1B8-911A-4A7D-8162-8227E7F7E2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BDCEE8-3E49-4E34-95C9-E18A081B0E85}"/>
              </a:ext>
            </a:extLst>
          </p:cNvPr>
          <p:cNvSpPr>
            <a:spLocks noGrp="1"/>
          </p:cNvSpPr>
          <p:nvPr>
            <p:ph type="sldNum" sz="quarter" idx="12"/>
          </p:nvPr>
        </p:nvSpPr>
        <p:spPr/>
        <p:txBody>
          <a:bodyPr/>
          <a:lstStyle/>
          <a:p>
            <a:fld id="{FA65A7B3-23C7-4F72-93A9-C5EAF00253F4}" type="slidenum">
              <a:rPr lang="en-US" smtClean="0"/>
              <a:t>‹#›</a:t>
            </a:fld>
            <a:endParaRPr lang="en-US"/>
          </a:p>
        </p:txBody>
      </p:sp>
    </p:spTree>
    <p:extLst>
      <p:ext uri="{BB962C8B-B14F-4D97-AF65-F5344CB8AC3E}">
        <p14:creationId xmlns:p14="http://schemas.microsoft.com/office/powerpoint/2010/main" val="3809736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7A27F-FAE6-41A0-AA8D-C439C915FBE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E0D53D-70E9-497F-A612-C68BF22A5A9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A94E424-8165-464C-89BF-928F40CCAD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7111369-A9C9-4D6E-BA3C-CDE7E311A161}"/>
              </a:ext>
            </a:extLst>
          </p:cNvPr>
          <p:cNvSpPr>
            <a:spLocks noGrp="1"/>
          </p:cNvSpPr>
          <p:nvPr>
            <p:ph type="dt" sz="half" idx="10"/>
          </p:nvPr>
        </p:nvSpPr>
        <p:spPr/>
        <p:txBody>
          <a:bodyPr/>
          <a:lstStyle/>
          <a:p>
            <a:fld id="{F36967CE-4B4F-43ED-87F2-46FC7DA00869}" type="datetimeFigureOut">
              <a:rPr lang="en-US" smtClean="0"/>
              <a:t>7/3/2019</a:t>
            </a:fld>
            <a:endParaRPr lang="en-US"/>
          </a:p>
        </p:txBody>
      </p:sp>
      <p:sp>
        <p:nvSpPr>
          <p:cNvPr id="6" name="Footer Placeholder 5">
            <a:extLst>
              <a:ext uri="{FF2B5EF4-FFF2-40B4-BE49-F238E27FC236}">
                <a16:creationId xmlns:a16="http://schemas.microsoft.com/office/drawing/2014/main" id="{D5047ED0-5249-47A2-95A0-A5C39D9A9A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EBD2D40-3DAD-4E84-9FD2-A3F5F5863C13}"/>
              </a:ext>
            </a:extLst>
          </p:cNvPr>
          <p:cNvSpPr>
            <a:spLocks noGrp="1"/>
          </p:cNvSpPr>
          <p:nvPr>
            <p:ph type="sldNum" sz="quarter" idx="12"/>
          </p:nvPr>
        </p:nvSpPr>
        <p:spPr/>
        <p:txBody>
          <a:bodyPr/>
          <a:lstStyle/>
          <a:p>
            <a:fld id="{FA65A7B3-23C7-4F72-93A9-C5EAF00253F4}" type="slidenum">
              <a:rPr lang="en-US" smtClean="0"/>
              <a:t>‹#›</a:t>
            </a:fld>
            <a:endParaRPr lang="en-US"/>
          </a:p>
        </p:txBody>
      </p:sp>
    </p:spTree>
    <p:extLst>
      <p:ext uri="{BB962C8B-B14F-4D97-AF65-F5344CB8AC3E}">
        <p14:creationId xmlns:p14="http://schemas.microsoft.com/office/powerpoint/2010/main" val="181219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9B3B9-D8DC-45E7-A9C0-D28AC20D044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47B04D4-10E2-4102-8C2C-15017ACD63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8091A56-797E-465E-BFAD-E533E801259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2E57E5A-6FDC-4EB7-8682-16B2BADF5E6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B1C52A5-70A8-4195-9346-5478CBC076C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2FA88CD-B356-4B26-B3C3-799E0897C5FE}"/>
              </a:ext>
            </a:extLst>
          </p:cNvPr>
          <p:cNvSpPr>
            <a:spLocks noGrp="1"/>
          </p:cNvSpPr>
          <p:nvPr>
            <p:ph type="dt" sz="half" idx="10"/>
          </p:nvPr>
        </p:nvSpPr>
        <p:spPr/>
        <p:txBody>
          <a:bodyPr/>
          <a:lstStyle/>
          <a:p>
            <a:fld id="{F36967CE-4B4F-43ED-87F2-46FC7DA00869}" type="datetimeFigureOut">
              <a:rPr lang="en-US" smtClean="0"/>
              <a:t>7/3/2019</a:t>
            </a:fld>
            <a:endParaRPr lang="en-US"/>
          </a:p>
        </p:txBody>
      </p:sp>
      <p:sp>
        <p:nvSpPr>
          <p:cNvPr id="8" name="Footer Placeholder 7">
            <a:extLst>
              <a:ext uri="{FF2B5EF4-FFF2-40B4-BE49-F238E27FC236}">
                <a16:creationId xmlns:a16="http://schemas.microsoft.com/office/drawing/2014/main" id="{BB189D19-D4EB-4448-8F0C-AA9DC6992C3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85E0143-738C-4C2A-9214-697E756D5A63}"/>
              </a:ext>
            </a:extLst>
          </p:cNvPr>
          <p:cNvSpPr>
            <a:spLocks noGrp="1"/>
          </p:cNvSpPr>
          <p:nvPr>
            <p:ph type="sldNum" sz="quarter" idx="12"/>
          </p:nvPr>
        </p:nvSpPr>
        <p:spPr/>
        <p:txBody>
          <a:bodyPr/>
          <a:lstStyle/>
          <a:p>
            <a:fld id="{FA65A7B3-23C7-4F72-93A9-C5EAF00253F4}" type="slidenum">
              <a:rPr lang="en-US" smtClean="0"/>
              <a:t>‹#›</a:t>
            </a:fld>
            <a:endParaRPr lang="en-US"/>
          </a:p>
        </p:txBody>
      </p:sp>
    </p:spTree>
    <p:extLst>
      <p:ext uri="{BB962C8B-B14F-4D97-AF65-F5344CB8AC3E}">
        <p14:creationId xmlns:p14="http://schemas.microsoft.com/office/powerpoint/2010/main" val="7432797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B223A-AD17-42A0-BAD5-67D0643C637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23DDE7C-66D3-464F-86E4-9549C867FD73}"/>
              </a:ext>
            </a:extLst>
          </p:cNvPr>
          <p:cNvSpPr>
            <a:spLocks noGrp="1"/>
          </p:cNvSpPr>
          <p:nvPr>
            <p:ph type="dt" sz="half" idx="10"/>
          </p:nvPr>
        </p:nvSpPr>
        <p:spPr/>
        <p:txBody>
          <a:bodyPr/>
          <a:lstStyle/>
          <a:p>
            <a:fld id="{F36967CE-4B4F-43ED-87F2-46FC7DA00869}" type="datetimeFigureOut">
              <a:rPr lang="en-US" smtClean="0"/>
              <a:t>7/3/2019</a:t>
            </a:fld>
            <a:endParaRPr lang="en-US"/>
          </a:p>
        </p:txBody>
      </p:sp>
      <p:sp>
        <p:nvSpPr>
          <p:cNvPr id="4" name="Footer Placeholder 3">
            <a:extLst>
              <a:ext uri="{FF2B5EF4-FFF2-40B4-BE49-F238E27FC236}">
                <a16:creationId xmlns:a16="http://schemas.microsoft.com/office/drawing/2014/main" id="{65E531F1-C409-4F0A-9559-8C2364DCA16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4B37152-D67A-4475-9431-97967713E974}"/>
              </a:ext>
            </a:extLst>
          </p:cNvPr>
          <p:cNvSpPr>
            <a:spLocks noGrp="1"/>
          </p:cNvSpPr>
          <p:nvPr>
            <p:ph type="sldNum" sz="quarter" idx="12"/>
          </p:nvPr>
        </p:nvSpPr>
        <p:spPr/>
        <p:txBody>
          <a:bodyPr/>
          <a:lstStyle/>
          <a:p>
            <a:fld id="{FA65A7B3-23C7-4F72-93A9-C5EAF00253F4}" type="slidenum">
              <a:rPr lang="en-US" smtClean="0"/>
              <a:t>‹#›</a:t>
            </a:fld>
            <a:endParaRPr lang="en-US"/>
          </a:p>
        </p:txBody>
      </p:sp>
    </p:spTree>
    <p:extLst>
      <p:ext uri="{BB962C8B-B14F-4D97-AF65-F5344CB8AC3E}">
        <p14:creationId xmlns:p14="http://schemas.microsoft.com/office/powerpoint/2010/main" val="9934019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E39131D-B48B-4E52-9216-11ED9EF8E20A}"/>
              </a:ext>
            </a:extLst>
          </p:cNvPr>
          <p:cNvSpPr>
            <a:spLocks noGrp="1"/>
          </p:cNvSpPr>
          <p:nvPr>
            <p:ph type="dt" sz="half" idx="10"/>
          </p:nvPr>
        </p:nvSpPr>
        <p:spPr/>
        <p:txBody>
          <a:bodyPr/>
          <a:lstStyle/>
          <a:p>
            <a:fld id="{F36967CE-4B4F-43ED-87F2-46FC7DA00869}" type="datetimeFigureOut">
              <a:rPr lang="en-US" smtClean="0"/>
              <a:t>7/3/2019</a:t>
            </a:fld>
            <a:endParaRPr lang="en-US"/>
          </a:p>
        </p:txBody>
      </p:sp>
      <p:sp>
        <p:nvSpPr>
          <p:cNvPr id="3" name="Footer Placeholder 2">
            <a:extLst>
              <a:ext uri="{FF2B5EF4-FFF2-40B4-BE49-F238E27FC236}">
                <a16:creationId xmlns:a16="http://schemas.microsoft.com/office/drawing/2014/main" id="{3B6B812D-AB8E-4DA0-8C93-0C041F57E56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8A30EA3-6DA5-4A9B-9D43-62F6464B4E18}"/>
              </a:ext>
            </a:extLst>
          </p:cNvPr>
          <p:cNvSpPr>
            <a:spLocks noGrp="1"/>
          </p:cNvSpPr>
          <p:nvPr>
            <p:ph type="sldNum" sz="quarter" idx="12"/>
          </p:nvPr>
        </p:nvSpPr>
        <p:spPr/>
        <p:txBody>
          <a:bodyPr/>
          <a:lstStyle/>
          <a:p>
            <a:fld id="{FA65A7B3-23C7-4F72-93A9-C5EAF00253F4}" type="slidenum">
              <a:rPr lang="en-US" smtClean="0"/>
              <a:t>‹#›</a:t>
            </a:fld>
            <a:endParaRPr lang="en-US"/>
          </a:p>
        </p:txBody>
      </p:sp>
    </p:spTree>
    <p:extLst>
      <p:ext uri="{BB962C8B-B14F-4D97-AF65-F5344CB8AC3E}">
        <p14:creationId xmlns:p14="http://schemas.microsoft.com/office/powerpoint/2010/main" val="787636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ADEFA-B626-406A-9C54-A04425266D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2A0AC16-E481-4FB4-A007-7DAD1A1A58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692CE9B-BE43-40C5-A494-149B6749EE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F00033-5239-406B-8C42-21C9B15FE1BB}"/>
              </a:ext>
            </a:extLst>
          </p:cNvPr>
          <p:cNvSpPr>
            <a:spLocks noGrp="1"/>
          </p:cNvSpPr>
          <p:nvPr>
            <p:ph type="dt" sz="half" idx="10"/>
          </p:nvPr>
        </p:nvSpPr>
        <p:spPr/>
        <p:txBody>
          <a:bodyPr/>
          <a:lstStyle/>
          <a:p>
            <a:fld id="{F36967CE-4B4F-43ED-87F2-46FC7DA00869}" type="datetimeFigureOut">
              <a:rPr lang="en-US" smtClean="0"/>
              <a:t>7/3/2019</a:t>
            </a:fld>
            <a:endParaRPr lang="en-US"/>
          </a:p>
        </p:txBody>
      </p:sp>
      <p:sp>
        <p:nvSpPr>
          <p:cNvPr id="6" name="Footer Placeholder 5">
            <a:extLst>
              <a:ext uri="{FF2B5EF4-FFF2-40B4-BE49-F238E27FC236}">
                <a16:creationId xmlns:a16="http://schemas.microsoft.com/office/drawing/2014/main" id="{F2989167-D9DB-4E5A-9DD4-0707ED2A84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1521E3F-3B1C-4843-A04E-41A684598736}"/>
              </a:ext>
            </a:extLst>
          </p:cNvPr>
          <p:cNvSpPr>
            <a:spLocks noGrp="1"/>
          </p:cNvSpPr>
          <p:nvPr>
            <p:ph type="sldNum" sz="quarter" idx="12"/>
          </p:nvPr>
        </p:nvSpPr>
        <p:spPr/>
        <p:txBody>
          <a:bodyPr/>
          <a:lstStyle/>
          <a:p>
            <a:fld id="{FA65A7B3-23C7-4F72-93A9-C5EAF00253F4}" type="slidenum">
              <a:rPr lang="en-US" smtClean="0"/>
              <a:t>‹#›</a:t>
            </a:fld>
            <a:endParaRPr lang="en-US"/>
          </a:p>
        </p:txBody>
      </p:sp>
    </p:spTree>
    <p:extLst>
      <p:ext uri="{BB962C8B-B14F-4D97-AF65-F5344CB8AC3E}">
        <p14:creationId xmlns:p14="http://schemas.microsoft.com/office/powerpoint/2010/main" val="9191836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7F0E3-D3DE-4BBD-9863-71E0A95348D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8E0CCC6-B0A0-4EDA-8336-1FB69362F0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9C8CC8E-11E9-4559-8126-8AC795E060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CB4B37-BC99-4AF3-AB3A-2E93F067521C}"/>
              </a:ext>
            </a:extLst>
          </p:cNvPr>
          <p:cNvSpPr>
            <a:spLocks noGrp="1"/>
          </p:cNvSpPr>
          <p:nvPr>
            <p:ph type="dt" sz="half" idx="10"/>
          </p:nvPr>
        </p:nvSpPr>
        <p:spPr/>
        <p:txBody>
          <a:bodyPr/>
          <a:lstStyle/>
          <a:p>
            <a:fld id="{F36967CE-4B4F-43ED-87F2-46FC7DA00869}" type="datetimeFigureOut">
              <a:rPr lang="en-US" smtClean="0"/>
              <a:t>7/3/2019</a:t>
            </a:fld>
            <a:endParaRPr lang="en-US"/>
          </a:p>
        </p:txBody>
      </p:sp>
      <p:sp>
        <p:nvSpPr>
          <p:cNvPr id="6" name="Footer Placeholder 5">
            <a:extLst>
              <a:ext uri="{FF2B5EF4-FFF2-40B4-BE49-F238E27FC236}">
                <a16:creationId xmlns:a16="http://schemas.microsoft.com/office/drawing/2014/main" id="{947985FB-D194-4CCA-9E77-64B5E6F212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C7F837-BE7F-4395-BE05-A5E84C443058}"/>
              </a:ext>
            </a:extLst>
          </p:cNvPr>
          <p:cNvSpPr>
            <a:spLocks noGrp="1"/>
          </p:cNvSpPr>
          <p:nvPr>
            <p:ph type="sldNum" sz="quarter" idx="12"/>
          </p:nvPr>
        </p:nvSpPr>
        <p:spPr/>
        <p:txBody>
          <a:bodyPr/>
          <a:lstStyle/>
          <a:p>
            <a:fld id="{FA65A7B3-23C7-4F72-93A9-C5EAF00253F4}" type="slidenum">
              <a:rPr lang="en-US" smtClean="0"/>
              <a:t>‹#›</a:t>
            </a:fld>
            <a:endParaRPr lang="en-US"/>
          </a:p>
        </p:txBody>
      </p:sp>
    </p:spTree>
    <p:extLst>
      <p:ext uri="{BB962C8B-B14F-4D97-AF65-F5344CB8AC3E}">
        <p14:creationId xmlns:p14="http://schemas.microsoft.com/office/powerpoint/2010/main" val="14171894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B8250-5DDC-48A3-AEA5-CDE2CF2A1E6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B5ED318-3E90-4A5A-9DC0-F1E8D30673D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599B9C-43B5-4698-BB2D-75E2DCC44168}"/>
              </a:ext>
            </a:extLst>
          </p:cNvPr>
          <p:cNvSpPr>
            <a:spLocks noGrp="1"/>
          </p:cNvSpPr>
          <p:nvPr>
            <p:ph type="dt" sz="half" idx="10"/>
          </p:nvPr>
        </p:nvSpPr>
        <p:spPr/>
        <p:txBody>
          <a:bodyPr/>
          <a:lstStyle/>
          <a:p>
            <a:fld id="{F36967CE-4B4F-43ED-87F2-46FC7DA00869}" type="datetimeFigureOut">
              <a:rPr lang="en-US" smtClean="0"/>
              <a:t>7/3/2019</a:t>
            </a:fld>
            <a:endParaRPr lang="en-US"/>
          </a:p>
        </p:txBody>
      </p:sp>
      <p:sp>
        <p:nvSpPr>
          <p:cNvPr id="5" name="Footer Placeholder 4">
            <a:extLst>
              <a:ext uri="{FF2B5EF4-FFF2-40B4-BE49-F238E27FC236}">
                <a16:creationId xmlns:a16="http://schemas.microsoft.com/office/drawing/2014/main" id="{5E3F84E0-44D3-488E-941C-064954B8E9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2F7938-3217-45E8-BF4B-05A9AC538BE2}"/>
              </a:ext>
            </a:extLst>
          </p:cNvPr>
          <p:cNvSpPr>
            <a:spLocks noGrp="1"/>
          </p:cNvSpPr>
          <p:nvPr>
            <p:ph type="sldNum" sz="quarter" idx="12"/>
          </p:nvPr>
        </p:nvSpPr>
        <p:spPr/>
        <p:txBody>
          <a:bodyPr/>
          <a:lstStyle/>
          <a:p>
            <a:fld id="{FA65A7B3-23C7-4F72-93A9-C5EAF00253F4}" type="slidenum">
              <a:rPr lang="en-US" smtClean="0"/>
              <a:t>‹#›</a:t>
            </a:fld>
            <a:endParaRPr lang="en-US"/>
          </a:p>
        </p:txBody>
      </p:sp>
    </p:spTree>
    <p:extLst>
      <p:ext uri="{BB962C8B-B14F-4D97-AF65-F5344CB8AC3E}">
        <p14:creationId xmlns:p14="http://schemas.microsoft.com/office/powerpoint/2010/main" val="39159221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46B852-646C-44EE-B618-5A65839C28F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2AAF0C1-A430-4539-80E3-AC829F3AB0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3507DC-EAE2-451C-B9DD-F8543988C30C}"/>
              </a:ext>
            </a:extLst>
          </p:cNvPr>
          <p:cNvSpPr>
            <a:spLocks noGrp="1"/>
          </p:cNvSpPr>
          <p:nvPr>
            <p:ph type="dt" sz="half" idx="10"/>
          </p:nvPr>
        </p:nvSpPr>
        <p:spPr/>
        <p:txBody>
          <a:bodyPr/>
          <a:lstStyle/>
          <a:p>
            <a:fld id="{F36967CE-4B4F-43ED-87F2-46FC7DA00869}" type="datetimeFigureOut">
              <a:rPr lang="en-US" smtClean="0"/>
              <a:t>7/3/2019</a:t>
            </a:fld>
            <a:endParaRPr lang="en-US"/>
          </a:p>
        </p:txBody>
      </p:sp>
      <p:sp>
        <p:nvSpPr>
          <p:cNvPr id="5" name="Footer Placeholder 4">
            <a:extLst>
              <a:ext uri="{FF2B5EF4-FFF2-40B4-BE49-F238E27FC236}">
                <a16:creationId xmlns:a16="http://schemas.microsoft.com/office/drawing/2014/main" id="{A230FB00-0C9C-4CDF-951A-12CD094841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85245E-DF0A-477C-973C-7BD00B2D6C33}"/>
              </a:ext>
            </a:extLst>
          </p:cNvPr>
          <p:cNvSpPr>
            <a:spLocks noGrp="1"/>
          </p:cNvSpPr>
          <p:nvPr>
            <p:ph type="sldNum" sz="quarter" idx="12"/>
          </p:nvPr>
        </p:nvSpPr>
        <p:spPr/>
        <p:txBody>
          <a:bodyPr/>
          <a:lstStyle/>
          <a:p>
            <a:fld id="{FA65A7B3-23C7-4F72-93A9-C5EAF00253F4}" type="slidenum">
              <a:rPr lang="en-US" smtClean="0"/>
              <a:t>‹#›</a:t>
            </a:fld>
            <a:endParaRPr lang="en-US"/>
          </a:p>
        </p:txBody>
      </p:sp>
    </p:spTree>
    <p:extLst>
      <p:ext uri="{BB962C8B-B14F-4D97-AF65-F5344CB8AC3E}">
        <p14:creationId xmlns:p14="http://schemas.microsoft.com/office/powerpoint/2010/main" val="32122284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5000"/>
            <a:lum/>
          </a:blip>
          <a:srcRect/>
          <a:stretch>
            <a:fillRect t="-39000" b="-39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892C45-1B72-4B24-A3B8-5060B659D9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06544AE9-2AEC-4141-A61F-8C15785ADE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C8E43AC-BD60-4B03-A729-AC80D8D9EF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Bahnschrift" panose="020B0502040204020203" pitchFamily="34" charset="0"/>
              </a:defRPr>
            </a:lvl1pPr>
          </a:lstStyle>
          <a:p>
            <a:fld id="{F36967CE-4B4F-43ED-87F2-46FC7DA00869}" type="datetimeFigureOut">
              <a:rPr lang="en-US" smtClean="0"/>
              <a:pPr/>
              <a:t>7/3/2019</a:t>
            </a:fld>
            <a:endParaRPr lang="en-US" dirty="0"/>
          </a:p>
        </p:txBody>
      </p:sp>
      <p:sp>
        <p:nvSpPr>
          <p:cNvPr id="5" name="Footer Placeholder 4">
            <a:extLst>
              <a:ext uri="{FF2B5EF4-FFF2-40B4-BE49-F238E27FC236}">
                <a16:creationId xmlns:a16="http://schemas.microsoft.com/office/drawing/2014/main" id="{3CBB6D36-91FD-410F-BCEB-28E0F40CD5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Bahnschrift" panose="020B0502040204020203" pitchFamily="34" charset="0"/>
              </a:defRPr>
            </a:lvl1pPr>
          </a:lstStyle>
          <a:p>
            <a:endParaRPr lang="en-US" dirty="0"/>
          </a:p>
        </p:txBody>
      </p:sp>
      <p:sp>
        <p:nvSpPr>
          <p:cNvPr id="6" name="Slide Number Placeholder 5">
            <a:extLst>
              <a:ext uri="{FF2B5EF4-FFF2-40B4-BE49-F238E27FC236}">
                <a16:creationId xmlns:a16="http://schemas.microsoft.com/office/drawing/2014/main" id="{D7949E03-CBA3-4EA4-9BEC-5630068602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Bahnschrift" panose="020B0502040204020203" pitchFamily="34" charset="0"/>
              </a:defRPr>
            </a:lvl1pPr>
          </a:lstStyle>
          <a:p>
            <a:fld id="{FA65A7B3-23C7-4F72-93A9-C5EAF00253F4}" type="slidenum">
              <a:rPr lang="en-US" smtClean="0"/>
              <a:pPr/>
              <a:t>‹#›</a:t>
            </a:fld>
            <a:endParaRPr lang="en-US" dirty="0"/>
          </a:p>
        </p:txBody>
      </p:sp>
    </p:spTree>
    <p:extLst>
      <p:ext uri="{BB962C8B-B14F-4D97-AF65-F5344CB8AC3E}">
        <p14:creationId xmlns:p14="http://schemas.microsoft.com/office/powerpoint/2010/main" val="26605724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Eras Demi ITC" panose="020B08050305040208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i="0" u="none"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i="0" u="none"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i="0" u="none"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i="0" u="none"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i="0" u="none"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image" Target="../media/image12.jpg"/></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1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5.jp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7.jpg"/><Relationship Id="rId4" Type="http://schemas.openxmlformats.org/officeDocument/2006/relationships/image" Target="../media/image26.jpg"/></Relationships>
</file>

<file path=ppt/slides/_rels/slide19.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JPG"/></Relationships>
</file>

<file path=ppt/slides/_rels/slide2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6.JPG"/><Relationship Id="rId4" Type="http://schemas.openxmlformats.org/officeDocument/2006/relationships/image" Target="../media/image35.jpg"/></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8.jpg"/></Relationships>
</file>

<file path=ppt/slides/_rels/slide2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42.jpg"/><Relationship Id="rId4" Type="http://schemas.openxmlformats.org/officeDocument/2006/relationships/image" Target="../media/image41.gif"/></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5.gif"/><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6.jpg"/></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8.jpg"/></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50.gif"/><Relationship Id="rId4" Type="http://schemas.openxmlformats.org/officeDocument/2006/relationships/image" Target="../media/image49.jpg"/></Relationships>
</file>

<file path=ppt/slides/_rels/slide32.xml.rels><?xml version="1.0" encoding="UTF-8" standalone="yes"?>
<Relationships xmlns="http://schemas.openxmlformats.org/package/2006/relationships"><Relationship Id="rId3" Type="http://schemas.openxmlformats.org/officeDocument/2006/relationships/image" Target="../media/image490.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3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53.jpg"/><Relationship Id="rId4" Type="http://schemas.openxmlformats.org/officeDocument/2006/relationships/image" Target="../media/image52.png"/></Relationships>
</file>

<file path=ppt/slides/_rels/slide3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03874-F44F-46EB-88B6-C52198144CC9}"/>
              </a:ext>
            </a:extLst>
          </p:cNvPr>
          <p:cNvSpPr>
            <a:spLocks noGrp="1"/>
          </p:cNvSpPr>
          <p:nvPr>
            <p:ph type="ctrTitle"/>
          </p:nvPr>
        </p:nvSpPr>
        <p:spPr>
          <a:xfrm>
            <a:off x="1524000" y="1122363"/>
            <a:ext cx="9144000" cy="1849437"/>
          </a:xfrm>
        </p:spPr>
        <p:txBody>
          <a:bodyPr>
            <a:normAutofit/>
          </a:bodyPr>
          <a:lstStyle/>
          <a:p>
            <a:r>
              <a:rPr lang="en-US" sz="5400" dirty="0"/>
              <a:t>National Science Olympiad</a:t>
            </a:r>
          </a:p>
        </p:txBody>
      </p:sp>
      <p:sp>
        <p:nvSpPr>
          <p:cNvPr id="3" name="Subtitle 2">
            <a:extLst>
              <a:ext uri="{FF2B5EF4-FFF2-40B4-BE49-F238E27FC236}">
                <a16:creationId xmlns:a16="http://schemas.microsoft.com/office/drawing/2014/main" id="{A7A7ED27-C357-4C5E-9B6D-48D9C67F760E}"/>
              </a:ext>
            </a:extLst>
          </p:cNvPr>
          <p:cNvSpPr>
            <a:spLocks noGrp="1"/>
          </p:cNvSpPr>
          <p:nvPr>
            <p:ph type="subTitle" idx="1"/>
          </p:nvPr>
        </p:nvSpPr>
        <p:spPr>
          <a:xfrm>
            <a:off x="1523999" y="3058320"/>
            <a:ext cx="9144000" cy="1655762"/>
          </a:xfrm>
        </p:spPr>
        <p:txBody>
          <a:bodyPr>
            <a:normAutofit/>
          </a:bodyPr>
          <a:lstStyle/>
          <a:p>
            <a:r>
              <a:rPr lang="en-US" sz="2800" dirty="0"/>
              <a:t>Astronomy 2020 (Division C)</a:t>
            </a:r>
          </a:p>
          <a:p>
            <a:r>
              <a:rPr lang="en-US" sz="2800" dirty="0"/>
              <a:t>Star and Galaxy Formation and Evolution</a:t>
            </a:r>
          </a:p>
        </p:txBody>
      </p:sp>
      <p:sp>
        <p:nvSpPr>
          <p:cNvPr id="4" name="Rectangle 3">
            <a:extLst>
              <a:ext uri="{FF2B5EF4-FFF2-40B4-BE49-F238E27FC236}">
                <a16:creationId xmlns:a16="http://schemas.microsoft.com/office/drawing/2014/main" id="{4CCD33A5-EEF7-4D97-9259-8F67C56836C1}"/>
              </a:ext>
            </a:extLst>
          </p:cNvPr>
          <p:cNvSpPr/>
          <p:nvPr/>
        </p:nvSpPr>
        <p:spPr>
          <a:xfrm>
            <a:off x="838200" y="6057285"/>
            <a:ext cx="10515599" cy="523220"/>
          </a:xfrm>
          <a:prstGeom prst="rect">
            <a:avLst/>
          </a:prstGeom>
        </p:spPr>
        <p:txBody>
          <a:bodyPr wrap="square">
            <a:spAutoFit/>
          </a:bodyPr>
          <a:lstStyle/>
          <a:p>
            <a:pPr algn="ctr"/>
            <a:r>
              <a:rPr lang="en-US" sz="2800" dirty="0"/>
              <a:t>Supported by NASA Universe of Learning STEM Literacy Network</a:t>
            </a:r>
          </a:p>
        </p:txBody>
      </p:sp>
    </p:spTree>
    <p:extLst>
      <p:ext uri="{BB962C8B-B14F-4D97-AF65-F5344CB8AC3E}">
        <p14:creationId xmlns:p14="http://schemas.microsoft.com/office/powerpoint/2010/main" val="16442771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454DC-D59D-46D1-BDA5-23EBF3D032A7}"/>
              </a:ext>
            </a:extLst>
          </p:cNvPr>
          <p:cNvSpPr>
            <a:spLocks noGrp="1"/>
          </p:cNvSpPr>
          <p:nvPr>
            <p:ph type="title"/>
          </p:nvPr>
        </p:nvSpPr>
        <p:spPr/>
        <p:txBody>
          <a:bodyPr/>
          <a:lstStyle/>
          <a:p>
            <a:r>
              <a:rPr lang="en-US" dirty="0"/>
              <a:t>NASA Astrophysics Division/CXC/NSO</a:t>
            </a:r>
          </a:p>
        </p:txBody>
      </p:sp>
      <p:sp>
        <p:nvSpPr>
          <p:cNvPr id="3" name="Content Placeholder 2">
            <a:extLst>
              <a:ext uri="{FF2B5EF4-FFF2-40B4-BE49-F238E27FC236}">
                <a16:creationId xmlns:a16="http://schemas.microsoft.com/office/drawing/2014/main" id="{FAC5466B-3A54-4BE1-BA3B-DCCFF9850711}"/>
              </a:ext>
            </a:extLst>
          </p:cNvPr>
          <p:cNvSpPr>
            <a:spLocks noGrp="1"/>
          </p:cNvSpPr>
          <p:nvPr>
            <p:ph idx="1"/>
          </p:nvPr>
        </p:nvSpPr>
        <p:spPr/>
        <p:txBody>
          <a:bodyPr/>
          <a:lstStyle/>
          <a:p>
            <a:pPr marL="0" indent="0">
              <a:buNone/>
            </a:pPr>
            <a:r>
              <a:rPr lang="en-US" dirty="0"/>
              <a:t>https://www.universe-of-learning.org/</a:t>
            </a:r>
          </a:p>
        </p:txBody>
      </p:sp>
      <p:pic>
        <p:nvPicPr>
          <p:cNvPr id="4" name="Google Shape;99;p14">
            <a:extLst>
              <a:ext uri="{FF2B5EF4-FFF2-40B4-BE49-F238E27FC236}">
                <a16:creationId xmlns:a16="http://schemas.microsoft.com/office/drawing/2014/main" id="{046CACF6-7962-41A7-BCAE-1AFF9D11FAA0}"/>
              </a:ext>
            </a:extLst>
          </p:cNvPr>
          <p:cNvPicPr preferRelativeResize="0"/>
          <p:nvPr/>
        </p:nvPicPr>
        <p:blipFill rotWithShape="1">
          <a:blip r:embed="rId3">
            <a:alphaModFix/>
          </a:blip>
          <a:srcRect l="7812" r="7813"/>
          <a:stretch/>
        </p:blipFill>
        <p:spPr>
          <a:xfrm>
            <a:off x="5615939" y="2839959"/>
            <a:ext cx="4971216" cy="3314143"/>
          </a:xfrm>
          <a:prstGeom prst="rect">
            <a:avLst/>
          </a:prstGeom>
          <a:noFill/>
          <a:ln>
            <a:noFill/>
          </a:ln>
        </p:spPr>
      </p:pic>
      <p:pic>
        <p:nvPicPr>
          <p:cNvPr id="7" name="Picture 6">
            <a:extLst>
              <a:ext uri="{FF2B5EF4-FFF2-40B4-BE49-F238E27FC236}">
                <a16:creationId xmlns:a16="http://schemas.microsoft.com/office/drawing/2014/main" id="{919B94F5-E12D-49AE-BF21-FA8AAFD86A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7839" t="15875" r="18880" b="4527"/>
          <a:stretch>
            <a:fillRect/>
          </a:stretch>
        </p:blipFill>
        <p:spPr bwMode="auto">
          <a:xfrm>
            <a:off x="838200" y="2839960"/>
            <a:ext cx="4340801" cy="33141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94473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B2703-3B65-458B-84E6-7633657E60EC}"/>
              </a:ext>
            </a:extLst>
          </p:cNvPr>
          <p:cNvSpPr>
            <a:spLocks noGrp="1"/>
          </p:cNvSpPr>
          <p:nvPr>
            <p:ph type="title"/>
          </p:nvPr>
        </p:nvSpPr>
        <p:spPr/>
        <p:txBody>
          <a:bodyPr/>
          <a:lstStyle/>
          <a:p>
            <a:r>
              <a:rPr lang="en-US" dirty="0"/>
              <a:t>Chandra X-Ray Observatory</a:t>
            </a:r>
          </a:p>
        </p:txBody>
      </p:sp>
      <p:sp>
        <p:nvSpPr>
          <p:cNvPr id="3" name="Content Placeholder 2">
            <a:extLst>
              <a:ext uri="{FF2B5EF4-FFF2-40B4-BE49-F238E27FC236}">
                <a16:creationId xmlns:a16="http://schemas.microsoft.com/office/drawing/2014/main" id="{A00F7A46-9736-4FA7-8B0A-23313AD5010C}"/>
              </a:ext>
            </a:extLst>
          </p:cNvPr>
          <p:cNvSpPr>
            <a:spLocks noGrp="1"/>
          </p:cNvSpPr>
          <p:nvPr>
            <p:ph idx="1"/>
          </p:nvPr>
        </p:nvSpPr>
        <p:spPr/>
        <p:txBody>
          <a:bodyPr/>
          <a:lstStyle/>
          <a:p>
            <a:pPr marL="0" indent="0">
              <a:buNone/>
            </a:pPr>
            <a:r>
              <a:rPr lang="en-US" dirty="0"/>
              <a:t>http://chandra.harvard.edu/index.html</a:t>
            </a:r>
          </a:p>
          <a:p>
            <a:pPr marL="0" indent="0">
              <a:buNone/>
            </a:pPr>
            <a:r>
              <a:rPr lang="en-US" dirty="0"/>
              <a:t>http://chandra.si.edu/edu/olympiad.html</a:t>
            </a:r>
          </a:p>
        </p:txBody>
      </p:sp>
      <p:pic>
        <p:nvPicPr>
          <p:cNvPr id="4" name="Picture 3">
            <a:extLst>
              <a:ext uri="{FF2B5EF4-FFF2-40B4-BE49-F238E27FC236}">
                <a16:creationId xmlns:a16="http://schemas.microsoft.com/office/drawing/2014/main" id="{17B975E1-D2CD-463A-9067-3A3A541D6D1A}"/>
              </a:ext>
            </a:extLst>
          </p:cNvPr>
          <p:cNvPicPr>
            <a:picLocks noChangeAspect="1"/>
          </p:cNvPicPr>
          <p:nvPr/>
        </p:nvPicPr>
        <p:blipFill>
          <a:blip r:embed="rId3"/>
          <a:stretch>
            <a:fillRect/>
          </a:stretch>
        </p:blipFill>
        <p:spPr>
          <a:xfrm>
            <a:off x="6059805" y="3032046"/>
            <a:ext cx="4793840" cy="3291840"/>
          </a:xfrm>
          <a:prstGeom prst="rect">
            <a:avLst/>
          </a:prstGeom>
        </p:spPr>
      </p:pic>
      <p:pic>
        <p:nvPicPr>
          <p:cNvPr id="5" name="Google Shape;100;p14">
            <a:extLst>
              <a:ext uri="{FF2B5EF4-FFF2-40B4-BE49-F238E27FC236}">
                <a16:creationId xmlns:a16="http://schemas.microsoft.com/office/drawing/2014/main" id="{5A501ECE-04EC-4166-9ACD-B5FCC7FF3512}"/>
              </a:ext>
            </a:extLst>
          </p:cNvPr>
          <p:cNvPicPr preferRelativeResize="0"/>
          <p:nvPr/>
        </p:nvPicPr>
        <p:blipFill rotWithShape="1">
          <a:blip r:embed="rId4">
            <a:alphaModFix/>
          </a:blip>
          <a:srcRect l="7812" r="7813"/>
          <a:stretch/>
        </p:blipFill>
        <p:spPr>
          <a:xfrm>
            <a:off x="838200" y="3032046"/>
            <a:ext cx="4937760" cy="3291840"/>
          </a:xfrm>
          <a:prstGeom prst="rect">
            <a:avLst/>
          </a:prstGeom>
          <a:noFill/>
          <a:ln>
            <a:noFill/>
          </a:ln>
        </p:spPr>
      </p:pic>
    </p:spTree>
    <p:extLst>
      <p:ext uri="{BB962C8B-B14F-4D97-AF65-F5344CB8AC3E}">
        <p14:creationId xmlns:p14="http://schemas.microsoft.com/office/powerpoint/2010/main" val="39071557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04632-87B3-42E0-9A96-544250A4E131}"/>
              </a:ext>
            </a:extLst>
          </p:cNvPr>
          <p:cNvSpPr>
            <a:spLocks noGrp="1"/>
          </p:cNvSpPr>
          <p:nvPr>
            <p:ph type="title"/>
          </p:nvPr>
        </p:nvSpPr>
        <p:spPr/>
        <p:txBody>
          <a:bodyPr/>
          <a:lstStyle/>
          <a:p>
            <a:r>
              <a:rPr lang="en-US" dirty="0"/>
              <a:t>2020 Rules [DRAFT]</a:t>
            </a:r>
          </a:p>
        </p:txBody>
      </p:sp>
      <p:sp>
        <p:nvSpPr>
          <p:cNvPr id="3" name="Content Placeholder 2">
            <a:extLst>
              <a:ext uri="{FF2B5EF4-FFF2-40B4-BE49-F238E27FC236}">
                <a16:creationId xmlns:a16="http://schemas.microsoft.com/office/drawing/2014/main" id="{4FF1F469-E54D-4B29-9F71-FA12D9F4B6DA}"/>
              </a:ext>
            </a:extLst>
          </p:cNvPr>
          <p:cNvSpPr>
            <a:spLocks noGrp="1"/>
          </p:cNvSpPr>
          <p:nvPr>
            <p:ph idx="1"/>
          </p:nvPr>
        </p:nvSpPr>
        <p:spPr>
          <a:xfrm>
            <a:off x="838200" y="1825624"/>
            <a:ext cx="10515600" cy="5032375"/>
          </a:xfrm>
        </p:spPr>
        <p:txBody>
          <a:bodyPr>
            <a:normAutofit/>
          </a:bodyPr>
          <a:lstStyle/>
          <a:p>
            <a:pPr marL="0" indent="0">
              <a:buNone/>
            </a:pPr>
            <a:r>
              <a:rPr lang="en-US" sz="2400" dirty="0"/>
              <a:t>1. </a:t>
            </a:r>
            <a:r>
              <a:rPr lang="en-US" sz="2400" b="1" u="sng" dirty="0"/>
              <a:t>DESCRIPTION</a:t>
            </a:r>
            <a:r>
              <a:rPr lang="en-US" sz="2400" b="1" dirty="0"/>
              <a:t>:</a:t>
            </a:r>
            <a:r>
              <a:rPr lang="en-US" sz="2400" dirty="0"/>
              <a:t> Teams will demonstrate an understanding of </a:t>
            </a:r>
            <a:r>
              <a:rPr lang="en-US" sz="2400" dirty="0">
                <a:solidFill>
                  <a:srgbClr val="C00000"/>
                </a:solidFill>
              </a:rPr>
              <a:t>Star and Galaxy Formation and Evolution</a:t>
            </a:r>
          </a:p>
          <a:p>
            <a:pPr marL="0" indent="0">
              <a:buNone/>
            </a:pPr>
            <a:endParaRPr lang="en-US" sz="2400" dirty="0"/>
          </a:p>
          <a:p>
            <a:pPr marL="0" indent="0">
              <a:buNone/>
            </a:pPr>
            <a:r>
              <a:rPr lang="en-US" sz="2400" b="1" u="sng" dirty="0"/>
              <a:t>A TEAM OF UP TO:</a:t>
            </a:r>
            <a:r>
              <a:rPr lang="en-US" sz="2400" dirty="0"/>
              <a:t> 2			</a:t>
            </a:r>
            <a:r>
              <a:rPr lang="en-US" sz="2400" b="1" u="sng" dirty="0"/>
              <a:t>APPROXIMATE TIME</a:t>
            </a:r>
            <a:r>
              <a:rPr lang="en-US" sz="2400" b="1" dirty="0"/>
              <a:t>:</a:t>
            </a:r>
            <a:r>
              <a:rPr lang="en-US" sz="2400" dirty="0"/>
              <a:t> 50 minutes</a:t>
            </a:r>
          </a:p>
          <a:p>
            <a:pPr marL="0" indent="0">
              <a:buNone/>
            </a:pPr>
            <a:endParaRPr lang="en-US" sz="2400" dirty="0"/>
          </a:p>
          <a:p>
            <a:pPr marL="0" indent="0">
              <a:buNone/>
            </a:pPr>
            <a:r>
              <a:rPr lang="en-US" sz="2400" dirty="0"/>
              <a:t>2. </a:t>
            </a:r>
            <a:r>
              <a:rPr lang="en-US" sz="2400" b="1" u="sng" dirty="0"/>
              <a:t>EVENT PARAMETERS</a:t>
            </a:r>
            <a:r>
              <a:rPr lang="en-US" sz="2400" b="1" dirty="0"/>
              <a:t>:</a:t>
            </a:r>
            <a:r>
              <a:rPr lang="en-US" sz="2400" dirty="0"/>
              <a:t> Each team may bring one of the following options containing information in any form and from any source:</a:t>
            </a:r>
          </a:p>
          <a:p>
            <a:pPr marL="457200" lvl="1" indent="0">
              <a:buNone/>
            </a:pPr>
            <a:endParaRPr lang="en-US" dirty="0">
              <a:solidFill>
                <a:srgbClr val="C00000"/>
              </a:solidFill>
            </a:endParaRPr>
          </a:p>
          <a:p>
            <a:pPr marL="457200" lvl="1" indent="0">
              <a:buNone/>
            </a:pPr>
            <a:r>
              <a:rPr lang="en-US" dirty="0" err="1">
                <a:solidFill>
                  <a:srgbClr val="C00000"/>
                </a:solidFill>
              </a:rPr>
              <a:t>i</a:t>
            </a:r>
            <a:r>
              <a:rPr lang="en-US" dirty="0">
                <a:solidFill>
                  <a:srgbClr val="C00000"/>
                </a:solidFill>
              </a:rPr>
              <a:t>. a computer/tablet and a three-ring binder; or, </a:t>
            </a:r>
          </a:p>
          <a:p>
            <a:pPr marL="457200" lvl="1" indent="0">
              <a:buNone/>
            </a:pPr>
            <a:r>
              <a:rPr lang="en-US" dirty="0">
                <a:solidFill>
                  <a:srgbClr val="C00000"/>
                </a:solidFill>
              </a:rPr>
              <a:t>ii. two computers/tablets, of any kind.</a:t>
            </a:r>
          </a:p>
          <a:p>
            <a:pPr marL="0" indent="0">
              <a:buNone/>
            </a:pPr>
            <a:endParaRPr lang="en-US" sz="2400" dirty="0"/>
          </a:p>
        </p:txBody>
      </p:sp>
    </p:spTree>
    <p:extLst>
      <p:ext uri="{BB962C8B-B14F-4D97-AF65-F5344CB8AC3E}">
        <p14:creationId xmlns:p14="http://schemas.microsoft.com/office/powerpoint/2010/main" val="26022248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04632-87B3-42E0-9A96-544250A4E131}"/>
              </a:ext>
            </a:extLst>
          </p:cNvPr>
          <p:cNvSpPr>
            <a:spLocks noGrp="1"/>
          </p:cNvSpPr>
          <p:nvPr>
            <p:ph type="title"/>
          </p:nvPr>
        </p:nvSpPr>
        <p:spPr/>
        <p:txBody>
          <a:bodyPr/>
          <a:lstStyle/>
          <a:p>
            <a:r>
              <a:rPr lang="en-US" dirty="0"/>
              <a:t>2020 Rules [DRAFT]</a:t>
            </a:r>
          </a:p>
        </p:txBody>
      </p:sp>
      <p:sp>
        <p:nvSpPr>
          <p:cNvPr id="3" name="Content Placeholder 2">
            <a:extLst>
              <a:ext uri="{FF2B5EF4-FFF2-40B4-BE49-F238E27FC236}">
                <a16:creationId xmlns:a16="http://schemas.microsoft.com/office/drawing/2014/main" id="{4FF1F469-E54D-4B29-9F71-FA12D9F4B6DA}"/>
              </a:ext>
            </a:extLst>
          </p:cNvPr>
          <p:cNvSpPr>
            <a:spLocks noGrp="1"/>
          </p:cNvSpPr>
          <p:nvPr>
            <p:ph idx="1"/>
          </p:nvPr>
        </p:nvSpPr>
        <p:spPr>
          <a:xfrm>
            <a:off x="838200" y="1825624"/>
            <a:ext cx="10515600" cy="5032375"/>
          </a:xfrm>
        </p:spPr>
        <p:txBody>
          <a:bodyPr>
            <a:normAutofit/>
          </a:bodyPr>
          <a:lstStyle/>
          <a:p>
            <a:pPr marL="457200" lvl="1" indent="0">
              <a:buNone/>
            </a:pPr>
            <a:r>
              <a:rPr lang="en-US" dirty="0"/>
              <a:t>b. If three ring binders are used they may be of any size and the information contained should be attached using the available rings. The information or pages may be removed during the event. Sheet protectors and laminated sheets are allowed.</a:t>
            </a:r>
          </a:p>
          <a:p>
            <a:pPr marL="457200" lvl="1" indent="0">
              <a:buNone/>
            </a:pPr>
            <a:endParaRPr lang="en-US" dirty="0"/>
          </a:p>
          <a:p>
            <a:pPr marL="457200" lvl="1" indent="0">
              <a:buNone/>
            </a:pPr>
            <a:r>
              <a:rPr lang="en-US" dirty="0"/>
              <a:t>c. Each team may bring two calculators of any type (stand alone or computer app)</a:t>
            </a:r>
          </a:p>
          <a:p>
            <a:pPr marL="457200" lvl="1" indent="0">
              <a:buNone/>
            </a:pPr>
            <a:endParaRPr lang="en-US" dirty="0"/>
          </a:p>
          <a:p>
            <a:pPr marL="457200" lvl="1" indent="0">
              <a:buNone/>
            </a:pPr>
            <a:r>
              <a:rPr lang="en-US" dirty="0">
                <a:solidFill>
                  <a:srgbClr val="C00000"/>
                </a:solidFill>
              </a:rPr>
              <a:t>d. Participants using computers/tablets as a resource should have all information stored so that it is available to them offline. However; teams may be accessing a dedicated NASA image analysis website to answer JS9 questions. For JS9 questions, supervisors must provide an alternative (e.g. proctor-supplied computer or screen shots) for teams that did not bring a laptop/tablet.</a:t>
            </a:r>
          </a:p>
        </p:txBody>
      </p:sp>
    </p:spTree>
    <p:extLst>
      <p:ext uri="{BB962C8B-B14F-4D97-AF65-F5344CB8AC3E}">
        <p14:creationId xmlns:p14="http://schemas.microsoft.com/office/powerpoint/2010/main" val="2671068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04632-87B3-42E0-9A96-544250A4E131}"/>
              </a:ext>
            </a:extLst>
          </p:cNvPr>
          <p:cNvSpPr>
            <a:spLocks noGrp="1"/>
          </p:cNvSpPr>
          <p:nvPr>
            <p:ph type="title"/>
          </p:nvPr>
        </p:nvSpPr>
        <p:spPr/>
        <p:txBody>
          <a:bodyPr/>
          <a:lstStyle/>
          <a:p>
            <a:r>
              <a:rPr lang="en-US" dirty="0"/>
              <a:t>2020 Rules [DRAFT]</a:t>
            </a:r>
          </a:p>
        </p:txBody>
      </p:sp>
      <p:sp>
        <p:nvSpPr>
          <p:cNvPr id="3" name="Content Placeholder 2">
            <a:extLst>
              <a:ext uri="{FF2B5EF4-FFF2-40B4-BE49-F238E27FC236}">
                <a16:creationId xmlns:a16="http://schemas.microsoft.com/office/drawing/2014/main" id="{4FF1F469-E54D-4B29-9F71-FA12D9F4B6DA}"/>
              </a:ext>
            </a:extLst>
          </p:cNvPr>
          <p:cNvSpPr>
            <a:spLocks noGrp="1"/>
          </p:cNvSpPr>
          <p:nvPr>
            <p:ph idx="1"/>
          </p:nvPr>
        </p:nvSpPr>
        <p:spPr>
          <a:xfrm>
            <a:off x="838200" y="1825624"/>
            <a:ext cx="10515600" cy="5032375"/>
          </a:xfrm>
        </p:spPr>
        <p:txBody>
          <a:bodyPr>
            <a:normAutofit/>
          </a:bodyPr>
          <a:lstStyle/>
          <a:p>
            <a:pPr marL="0" indent="0">
              <a:buNone/>
            </a:pPr>
            <a:r>
              <a:rPr lang="en-US" sz="2400" dirty="0"/>
              <a:t>3. </a:t>
            </a:r>
            <a:r>
              <a:rPr lang="en-US" sz="2400" b="1" u="sng" dirty="0"/>
              <a:t>THE COMPETITION</a:t>
            </a:r>
            <a:r>
              <a:rPr lang="en-US" sz="2400" b="1" dirty="0"/>
              <a:t>:</a:t>
            </a:r>
            <a:r>
              <a:rPr lang="en-US" sz="2400" dirty="0"/>
              <a:t> Using information which may include Hertzsprung-Russell diagrams, spectra, light curves, motions, cosmological distance equations and relationships, stellar magnitudes and classification, multi-wavelength images (gamma-ray, X-ray, UV, optical, IR, radio), charts, graphs and </a:t>
            </a:r>
            <a:r>
              <a:rPr lang="en-US" sz="2400" b="1" dirty="0"/>
              <a:t>JS9</a:t>
            </a:r>
            <a:r>
              <a:rPr lang="en-US" sz="2400" dirty="0"/>
              <a:t> imaging analysis software, teams will complete activities and answer questions related to:</a:t>
            </a:r>
          </a:p>
          <a:p>
            <a:pPr marL="0" indent="0">
              <a:buNone/>
            </a:pPr>
            <a:endParaRPr lang="en-US" sz="2400" dirty="0"/>
          </a:p>
          <a:p>
            <a:pPr marL="457200" lvl="1" indent="0" fontAlgn="base">
              <a:buNone/>
            </a:pPr>
            <a:r>
              <a:rPr lang="en-US" dirty="0"/>
              <a:t>a. Stellar and galactic evolution including stellar classification, spectral features and chemical composition, luminosity, blackbody radiation, color index and H-R diagram transitions, neutron stars, stellar mass and supermassive black holes, Type </a:t>
            </a:r>
            <a:r>
              <a:rPr lang="en-US" dirty="0" err="1"/>
              <a:t>Ia</a:t>
            </a:r>
            <a:r>
              <a:rPr lang="en-US" dirty="0"/>
              <a:t> supernovas, galactic structure and interactions, </a:t>
            </a:r>
            <a:r>
              <a:rPr lang="en-US" dirty="0">
                <a:solidFill>
                  <a:srgbClr val="C00000"/>
                </a:solidFill>
              </a:rPr>
              <a:t>quasars, active galactic nuclei (AGNs), galaxy clusters and groups of galaxies</a:t>
            </a:r>
            <a:r>
              <a:rPr lang="en-US" dirty="0"/>
              <a:t>, gravitational waves, </a:t>
            </a:r>
            <a:r>
              <a:rPr lang="en-US" dirty="0">
                <a:solidFill>
                  <a:srgbClr val="C00000"/>
                </a:solidFill>
              </a:rPr>
              <a:t>gravitational lensing, dark matter and energy, warm hot intergalactic medium (WHIM), and the Cosmic Microwave Background (CMB). </a:t>
            </a:r>
          </a:p>
        </p:txBody>
      </p:sp>
    </p:spTree>
    <p:extLst>
      <p:ext uri="{BB962C8B-B14F-4D97-AF65-F5344CB8AC3E}">
        <p14:creationId xmlns:p14="http://schemas.microsoft.com/office/powerpoint/2010/main" val="21626055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9B2D7-2F2F-4F67-AA98-5428D771E57E}"/>
              </a:ext>
            </a:extLst>
          </p:cNvPr>
          <p:cNvSpPr>
            <a:spLocks noGrp="1"/>
          </p:cNvSpPr>
          <p:nvPr>
            <p:ph type="title"/>
          </p:nvPr>
        </p:nvSpPr>
        <p:spPr/>
        <p:txBody>
          <a:bodyPr/>
          <a:lstStyle/>
          <a:p>
            <a:r>
              <a:rPr lang="en-US" dirty="0"/>
              <a:t>2020 Rules [DRAFT]</a:t>
            </a:r>
          </a:p>
        </p:txBody>
      </p:sp>
      <p:sp>
        <p:nvSpPr>
          <p:cNvPr id="3" name="Content Placeholder 2">
            <a:extLst>
              <a:ext uri="{FF2B5EF4-FFF2-40B4-BE49-F238E27FC236}">
                <a16:creationId xmlns:a16="http://schemas.microsoft.com/office/drawing/2014/main" id="{50FFA38F-8539-47E9-AABA-3DA48663EE40}"/>
              </a:ext>
            </a:extLst>
          </p:cNvPr>
          <p:cNvSpPr>
            <a:spLocks noGrp="1"/>
          </p:cNvSpPr>
          <p:nvPr>
            <p:ph idx="1"/>
          </p:nvPr>
        </p:nvSpPr>
        <p:spPr/>
        <p:txBody>
          <a:bodyPr>
            <a:normAutofit/>
          </a:bodyPr>
          <a:lstStyle/>
          <a:p>
            <a:pPr marL="457200" lvl="1" indent="0" fontAlgn="base">
              <a:buNone/>
            </a:pPr>
            <a:r>
              <a:rPr lang="en-US" dirty="0"/>
              <a:t>b. Use Kepler’s laws, rotation and circular motion to answer questions relating to the orbital motions of galaxies; </a:t>
            </a:r>
            <a:r>
              <a:rPr lang="en-US" dirty="0">
                <a:solidFill>
                  <a:srgbClr val="C00000"/>
                </a:solidFill>
              </a:rPr>
              <a:t>use the distance modulus, Type </a:t>
            </a:r>
            <a:r>
              <a:rPr lang="en-US" dirty="0" err="1">
                <a:solidFill>
                  <a:srgbClr val="C00000"/>
                </a:solidFill>
              </a:rPr>
              <a:t>Ia</a:t>
            </a:r>
            <a:r>
              <a:rPr lang="en-US" dirty="0">
                <a:solidFill>
                  <a:srgbClr val="C00000"/>
                </a:solidFill>
              </a:rPr>
              <a:t> supernovas, Hubble’s law and redshift to answer questions about Hubble’s constant and the recessional velocities and distances to galaxies</a:t>
            </a:r>
            <a:r>
              <a:rPr lang="en-US" dirty="0"/>
              <a:t>.</a:t>
            </a:r>
          </a:p>
          <a:p>
            <a:pPr marL="457200" lvl="1" indent="0" fontAlgn="base">
              <a:buNone/>
            </a:pPr>
            <a:endParaRPr lang="en-US" dirty="0"/>
          </a:p>
          <a:p>
            <a:pPr marL="457200" lvl="1" indent="0" fontAlgn="base">
              <a:buNone/>
            </a:pPr>
            <a:r>
              <a:rPr lang="en-US" dirty="0"/>
              <a:t>c. Identify and answer questions relating to the content areas outlined above for the following objects: </a:t>
            </a:r>
            <a:r>
              <a:rPr lang="en-US" dirty="0">
                <a:solidFill>
                  <a:srgbClr val="C00000"/>
                </a:solidFill>
              </a:rPr>
              <a:t>SN UDS10Wil, NGC 2623, GRB 150101B, JKCS 041, MACS J0717.5+3745, MACS J1149.5+2223, Bullet Cluster (1E 0657-56), H1821+643, The 3 Quasars (152156.48+520238.5, 153714.26+271611.6, 222256.11-094636.2), GOODS-S 29323, H2356-309, PSS 0133+0400 &amp; PSS 0955+5940, GW151226, M87, 3C 273</a:t>
            </a:r>
          </a:p>
        </p:txBody>
      </p:sp>
    </p:spTree>
    <p:extLst>
      <p:ext uri="{BB962C8B-B14F-4D97-AF65-F5344CB8AC3E}">
        <p14:creationId xmlns:p14="http://schemas.microsoft.com/office/powerpoint/2010/main" val="8550522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99806-1386-4F68-80D6-0AEB79DC2E62}"/>
              </a:ext>
            </a:extLst>
          </p:cNvPr>
          <p:cNvSpPr>
            <a:spLocks noGrp="1"/>
          </p:cNvSpPr>
          <p:nvPr>
            <p:ph type="title"/>
          </p:nvPr>
        </p:nvSpPr>
        <p:spPr/>
        <p:txBody>
          <a:bodyPr/>
          <a:lstStyle/>
          <a:p>
            <a:r>
              <a:rPr lang="en-US" dirty="0"/>
              <a:t>Deep Sky Objects</a:t>
            </a:r>
          </a:p>
        </p:txBody>
      </p:sp>
      <p:sp>
        <p:nvSpPr>
          <p:cNvPr id="3" name="Content Placeholder 2">
            <a:extLst>
              <a:ext uri="{FF2B5EF4-FFF2-40B4-BE49-F238E27FC236}">
                <a16:creationId xmlns:a16="http://schemas.microsoft.com/office/drawing/2014/main" id="{0295FCDE-DEA3-4AF2-A536-D13E86B0B2EC}"/>
              </a:ext>
            </a:extLst>
          </p:cNvPr>
          <p:cNvSpPr>
            <a:spLocks noGrp="1"/>
          </p:cNvSpPr>
          <p:nvPr>
            <p:ph idx="1"/>
          </p:nvPr>
        </p:nvSpPr>
        <p:spPr>
          <a:xfrm>
            <a:off x="838200" y="1825624"/>
            <a:ext cx="4145280" cy="5032375"/>
          </a:xfrm>
        </p:spPr>
        <p:txBody>
          <a:bodyPr>
            <a:normAutofit/>
          </a:bodyPr>
          <a:lstStyle/>
          <a:p>
            <a:pPr marL="0" indent="0">
              <a:spcBef>
                <a:spcPts val="500"/>
              </a:spcBef>
              <a:buNone/>
            </a:pPr>
            <a:r>
              <a:rPr lang="en-US" sz="2400" b="1" dirty="0"/>
              <a:t>AGN/Quasars</a:t>
            </a:r>
          </a:p>
          <a:p>
            <a:pPr>
              <a:spcBef>
                <a:spcPts val="500"/>
              </a:spcBef>
            </a:pPr>
            <a:r>
              <a:rPr lang="en-US" sz="2400" dirty="0"/>
              <a:t>3C 273</a:t>
            </a:r>
          </a:p>
          <a:p>
            <a:pPr>
              <a:spcBef>
                <a:spcPts val="500"/>
              </a:spcBef>
            </a:pPr>
            <a:r>
              <a:rPr lang="en-US" sz="2400" dirty="0"/>
              <a:t>NGC 2623</a:t>
            </a:r>
          </a:p>
          <a:p>
            <a:pPr>
              <a:spcBef>
                <a:spcPts val="500"/>
              </a:spcBef>
            </a:pPr>
            <a:r>
              <a:rPr lang="en-US" sz="2400" dirty="0"/>
              <a:t>M87</a:t>
            </a:r>
          </a:p>
          <a:p>
            <a:pPr>
              <a:spcBef>
                <a:spcPts val="500"/>
              </a:spcBef>
            </a:pPr>
            <a:r>
              <a:rPr lang="en-US" sz="2400" dirty="0"/>
              <a:t>The 3 Quasars (152156.48+520238.5, 153714.26+271611.6, 222256.11-094636.2)</a:t>
            </a:r>
          </a:p>
          <a:p>
            <a:pPr marL="0" indent="0">
              <a:spcBef>
                <a:spcPts val="500"/>
              </a:spcBef>
              <a:buNone/>
            </a:pPr>
            <a:endParaRPr lang="en-US" sz="2400" dirty="0"/>
          </a:p>
          <a:p>
            <a:pPr marL="0" indent="0">
              <a:spcBef>
                <a:spcPts val="500"/>
              </a:spcBef>
              <a:buNone/>
            </a:pPr>
            <a:r>
              <a:rPr lang="en-US" sz="2400" b="1" dirty="0"/>
              <a:t>WHIM</a:t>
            </a:r>
          </a:p>
          <a:p>
            <a:pPr>
              <a:spcBef>
                <a:spcPts val="500"/>
              </a:spcBef>
            </a:pPr>
            <a:r>
              <a:rPr lang="en-US" sz="2400" dirty="0"/>
              <a:t>H1821+643</a:t>
            </a:r>
          </a:p>
          <a:p>
            <a:pPr>
              <a:spcBef>
                <a:spcPts val="500"/>
              </a:spcBef>
            </a:pPr>
            <a:r>
              <a:rPr lang="en-US" sz="2400" dirty="0"/>
              <a:t>H2356-309</a:t>
            </a:r>
          </a:p>
        </p:txBody>
      </p:sp>
      <p:sp>
        <p:nvSpPr>
          <p:cNvPr id="5" name="Content Placeholder 2">
            <a:extLst>
              <a:ext uri="{FF2B5EF4-FFF2-40B4-BE49-F238E27FC236}">
                <a16:creationId xmlns:a16="http://schemas.microsoft.com/office/drawing/2014/main" id="{5BFA4634-8B64-49B7-9A2A-C4743E88AB10}"/>
              </a:ext>
            </a:extLst>
          </p:cNvPr>
          <p:cNvSpPr txBox="1">
            <a:spLocks/>
          </p:cNvSpPr>
          <p:nvPr/>
        </p:nvSpPr>
        <p:spPr>
          <a:xfrm>
            <a:off x="6096000" y="1028700"/>
            <a:ext cx="5257800" cy="582929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Bahnschrift"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Bahnschrift"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Bahnschrift"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hnschrift"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hnschrift"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500"/>
              </a:spcBef>
              <a:buNone/>
            </a:pPr>
            <a:r>
              <a:rPr lang="en-US" sz="2400" b="1" dirty="0">
                <a:latin typeface="+mn-lt"/>
              </a:rPr>
              <a:t>Galaxy Clusters</a:t>
            </a:r>
          </a:p>
          <a:p>
            <a:pPr>
              <a:spcBef>
                <a:spcPts val="500"/>
              </a:spcBef>
            </a:pPr>
            <a:r>
              <a:rPr lang="en-US" sz="2400" dirty="0">
                <a:latin typeface="+mn-lt"/>
              </a:rPr>
              <a:t>Bullet Cluster (1E 0657-56)</a:t>
            </a:r>
          </a:p>
          <a:p>
            <a:pPr>
              <a:spcBef>
                <a:spcPts val="500"/>
              </a:spcBef>
            </a:pPr>
            <a:r>
              <a:rPr lang="en-US" sz="2400" dirty="0">
                <a:latin typeface="+mn-lt"/>
              </a:rPr>
              <a:t>MACS J0717.5+3745</a:t>
            </a:r>
          </a:p>
          <a:p>
            <a:pPr>
              <a:spcBef>
                <a:spcPts val="500"/>
              </a:spcBef>
            </a:pPr>
            <a:r>
              <a:rPr lang="en-US" sz="2400" dirty="0">
                <a:latin typeface="+mn-lt"/>
              </a:rPr>
              <a:t>MACS J1149.5+2223</a:t>
            </a:r>
          </a:p>
          <a:p>
            <a:pPr>
              <a:spcBef>
                <a:spcPts val="500"/>
              </a:spcBef>
            </a:pPr>
            <a:r>
              <a:rPr lang="en-US" sz="2400" dirty="0">
                <a:latin typeface="+mn-lt"/>
              </a:rPr>
              <a:t>JKCS 041</a:t>
            </a:r>
          </a:p>
          <a:p>
            <a:pPr marL="0" indent="0">
              <a:spcBef>
                <a:spcPts val="500"/>
              </a:spcBef>
              <a:buNone/>
            </a:pPr>
            <a:endParaRPr lang="en-US" sz="2400" dirty="0">
              <a:latin typeface="+mn-lt"/>
            </a:endParaRPr>
          </a:p>
          <a:p>
            <a:pPr marL="0" indent="0">
              <a:spcBef>
                <a:spcPts val="500"/>
              </a:spcBef>
              <a:buFont typeface="Arial" panose="020B0604020202020204" pitchFamily="34" charset="0"/>
              <a:buNone/>
            </a:pPr>
            <a:r>
              <a:rPr lang="en-US" sz="2400" b="1" dirty="0">
                <a:latin typeface="+mn-lt"/>
              </a:rPr>
              <a:t>Early Universe</a:t>
            </a:r>
          </a:p>
          <a:p>
            <a:pPr>
              <a:spcBef>
                <a:spcPts val="500"/>
              </a:spcBef>
            </a:pPr>
            <a:r>
              <a:rPr lang="en-US" sz="2400" dirty="0">
                <a:latin typeface="+mn-lt"/>
              </a:rPr>
              <a:t>SN UDS10Wil</a:t>
            </a:r>
          </a:p>
          <a:p>
            <a:pPr>
              <a:spcBef>
                <a:spcPts val="500"/>
              </a:spcBef>
            </a:pPr>
            <a:r>
              <a:rPr lang="en-US" sz="2400" dirty="0">
                <a:latin typeface="+mn-lt"/>
              </a:rPr>
              <a:t>GOODS-S 29323</a:t>
            </a:r>
          </a:p>
          <a:p>
            <a:pPr>
              <a:spcBef>
                <a:spcPts val="500"/>
              </a:spcBef>
            </a:pPr>
            <a:r>
              <a:rPr lang="en-US" sz="2400" dirty="0">
                <a:latin typeface="+mn-lt"/>
              </a:rPr>
              <a:t>PSS 0133+0400 &amp; PSS 0955+5940</a:t>
            </a:r>
          </a:p>
          <a:p>
            <a:pPr marL="0" indent="0">
              <a:spcBef>
                <a:spcPts val="500"/>
              </a:spcBef>
              <a:buNone/>
            </a:pPr>
            <a:endParaRPr lang="en-US" sz="2400" dirty="0">
              <a:latin typeface="+mn-lt"/>
            </a:endParaRPr>
          </a:p>
          <a:p>
            <a:pPr marL="0" indent="0">
              <a:spcBef>
                <a:spcPts val="500"/>
              </a:spcBef>
              <a:buFont typeface="Arial" panose="020B0604020202020204" pitchFamily="34" charset="0"/>
              <a:buNone/>
            </a:pPr>
            <a:r>
              <a:rPr lang="en-US" sz="2400" b="1" dirty="0">
                <a:latin typeface="+mn-lt"/>
              </a:rPr>
              <a:t>Gravitational Waves</a:t>
            </a:r>
          </a:p>
          <a:p>
            <a:pPr>
              <a:spcBef>
                <a:spcPts val="500"/>
              </a:spcBef>
            </a:pPr>
            <a:r>
              <a:rPr lang="en-US" sz="2400" dirty="0">
                <a:latin typeface="+mn-lt"/>
              </a:rPr>
              <a:t>GW 151226</a:t>
            </a:r>
          </a:p>
          <a:p>
            <a:pPr>
              <a:spcBef>
                <a:spcPts val="500"/>
              </a:spcBef>
            </a:pPr>
            <a:r>
              <a:rPr lang="en-US" sz="2400" dirty="0">
                <a:latin typeface="+mn-lt"/>
              </a:rPr>
              <a:t>GRB 150101B</a:t>
            </a:r>
          </a:p>
        </p:txBody>
      </p:sp>
    </p:spTree>
    <p:extLst>
      <p:ext uri="{BB962C8B-B14F-4D97-AF65-F5344CB8AC3E}">
        <p14:creationId xmlns:p14="http://schemas.microsoft.com/office/powerpoint/2010/main" val="22258587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9BCF3-1A71-46C0-85EF-3EBED3241616}"/>
              </a:ext>
            </a:extLst>
          </p:cNvPr>
          <p:cNvSpPr>
            <a:spLocks noGrp="1"/>
          </p:cNvSpPr>
          <p:nvPr>
            <p:ph type="title"/>
          </p:nvPr>
        </p:nvSpPr>
        <p:spPr/>
        <p:txBody>
          <a:bodyPr/>
          <a:lstStyle/>
          <a:p>
            <a:r>
              <a:rPr lang="en-US" dirty="0"/>
              <a:t>3C 273</a:t>
            </a:r>
          </a:p>
        </p:txBody>
      </p:sp>
      <p:sp>
        <p:nvSpPr>
          <p:cNvPr id="3" name="Content Placeholder 2">
            <a:extLst>
              <a:ext uri="{FF2B5EF4-FFF2-40B4-BE49-F238E27FC236}">
                <a16:creationId xmlns:a16="http://schemas.microsoft.com/office/drawing/2014/main" id="{FA66FF55-6176-417D-8460-935A14D71A8B}"/>
              </a:ext>
            </a:extLst>
          </p:cNvPr>
          <p:cNvSpPr>
            <a:spLocks noGrp="1"/>
          </p:cNvSpPr>
          <p:nvPr>
            <p:ph idx="1"/>
          </p:nvPr>
        </p:nvSpPr>
        <p:spPr>
          <a:xfrm>
            <a:off x="838200" y="1825625"/>
            <a:ext cx="5257800" cy="4351338"/>
          </a:xfrm>
        </p:spPr>
        <p:txBody>
          <a:bodyPr/>
          <a:lstStyle/>
          <a:p>
            <a:r>
              <a:rPr lang="en-US" dirty="0"/>
              <a:t>First quasar discovered, in 1959 (</a:t>
            </a:r>
            <a:r>
              <a:rPr lang="en-US" u="sng" dirty="0"/>
              <a:t>qua</a:t>
            </a:r>
            <a:r>
              <a:rPr lang="en-US" dirty="0"/>
              <a:t>si-</a:t>
            </a:r>
            <a:r>
              <a:rPr lang="en-US" u="sng" dirty="0"/>
              <a:t>s</a:t>
            </a:r>
            <a:r>
              <a:rPr lang="en-US" dirty="0"/>
              <a:t>tellar </a:t>
            </a:r>
            <a:r>
              <a:rPr lang="en-US" u="sng" dirty="0"/>
              <a:t>r</a:t>
            </a:r>
            <a:r>
              <a:rPr lang="en-US" dirty="0"/>
              <a:t>adio source)</a:t>
            </a:r>
          </a:p>
          <a:p>
            <a:pPr lvl="1"/>
            <a:r>
              <a:rPr lang="en-US" dirty="0"/>
              <a:t>Observable at many wavelengths</a:t>
            </a:r>
          </a:p>
          <a:p>
            <a:pPr lvl="1"/>
            <a:r>
              <a:rPr lang="en-US" dirty="0"/>
              <a:t>Brightness varies over months – must be smaller than light-months in size</a:t>
            </a:r>
          </a:p>
          <a:p>
            <a:r>
              <a:rPr lang="en-US" dirty="0"/>
              <a:t>Central supermassive black hole</a:t>
            </a:r>
          </a:p>
          <a:p>
            <a:pPr lvl="1"/>
            <a:r>
              <a:rPr lang="en-US" dirty="0"/>
              <a:t>Accretion disk</a:t>
            </a:r>
          </a:p>
          <a:p>
            <a:pPr lvl="1"/>
            <a:r>
              <a:rPr lang="en-US" dirty="0"/>
              <a:t>Jet of material ejected perpendicular to disk</a:t>
            </a:r>
          </a:p>
          <a:p>
            <a:pPr lvl="1"/>
            <a:endParaRPr lang="en-US" dirty="0"/>
          </a:p>
          <a:p>
            <a:endParaRPr lang="en-US" dirty="0"/>
          </a:p>
        </p:txBody>
      </p:sp>
      <p:pic>
        <p:nvPicPr>
          <p:cNvPr id="5" name="Picture 4">
            <a:extLst>
              <a:ext uri="{FF2B5EF4-FFF2-40B4-BE49-F238E27FC236}">
                <a16:creationId xmlns:a16="http://schemas.microsoft.com/office/drawing/2014/main" id="{0FED5F7D-F811-4869-B76E-1CEF25A5D4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7227" y="1498842"/>
            <a:ext cx="2607564" cy="3126890"/>
          </a:xfrm>
          <a:prstGeom prst="rect">
            <a:avLst/>
          </a:prstGeom>
        </p:spPr>
      </p:pic>
      <p:pic>
        <p:nvPicPr>
          <p:cNvPr id="9" name="Picture 8">
            <a:extLst>
              <a:ext uri="{FF2B5EF4-FFF2-40B4-BE49-F238E27FC236}">
                <a16:creationId xmlns:a16="http://schemas.microsoft.com/office/drawing/2014/main" id="{568A4B85-902B-4BD7-9987-4DA2601AE1F4}"/>
              </a:ext>
            </a:extLst>
          </p:cNvPr>
          <p:cNvPicPr>
            <a:picLocks noChangeAspect="1"/>
          </p:cNvPicPr>
          <p:nvPr/>
        </p:nvPicPr>
        <p:blipFill>
          <a:blip r:embed="rId4"/>
          <a:stretch>
            <a:fillRect/>
          </a:stretch>
        </p:blipFill>
        <p:spPr>
          <a:xfrm>
            <a:off x="6457212" y="4680106"/>
            <a:ext cx="5477231" cy="1875155"/>
          </a:xfrm>
          <a:prstGeom prst="rect">
            <a:avLst/>
          </a:prstGeom>
        </p:spPr>
      </p:pic>
      <p:pic>
        <p:nvPicPr>
          <p:cNvPr id="11" name="Picture 10">
            <a:extLst>
              <a:ext uri="{FF2B5EF4-FFF2-40B4-BE49-F238E27FC236}">
                <a16:creationId xmlns:a16="http://schemas.microsoft.com/office/drawing/2014/main" id="{78D9ED41-DEEB-4B77-B333-8A8AF1C444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57212" y="1027906"/>
            <a:ext cx="3076976" cy="2615430"/>
          </a:xfrm>
          <a:prstGeom prst="rect">
            <a:avLst/>
          </a:prstGeom>
        </p:spPr>
      </p:pic>
    </p:spTree>
    <p:extLst>
      <p:ext uri="{BB962C8B-B14F-4D97-AF65-F5344CB8AC3E}">
        <p14:creationId xmlns:p14="http://schemas.microsoft.com/office/powerpoint/2010/main" val="22953681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9BCF3-1A71-46C0-85EF-3EBED3241616}"/>
              </a:ext>
            </a:extLst>
          </p:cNvPr>
          <p:cNvSpPr>
            <a:spLocks noGrp="1"/>
          </p:cNvSpPr>
          <p:nvPr>
            <p:ph type="title"/>
          </p:nvPr>
        </p:nvSpPr>
        <p:spPr/>
        <p:txBody>
          <a:bodyPr/>
          <a:lstStyle/>
          <a:p>
            <a:r>
              <a:rPr lang="en-US" dirty="0"/>
              <a:t>NGC 2623</a:t>
            </a:r>
          </a:p>
        </p:txBody>
      </p:sp>
      <p:sp>
        <p:nvSpPr>
          <p:cNvPr id="3" name="Content Placeholder 2">
            <a:extLst>
              <a:ext uri="{FF2B5EF4-FFF2-40B4-BE49-F238E27FC236}">
                <a16:creationId xmlns:a16="http://schemas.microsoft.com/office/drawing/2014/main" id="{FA66FF55-6176-417D-8460-935A14D71A8B}"/>
              </a:ext>
            </a:extLst>
          </p:cNvPr>
          <p:cNvSpPr>
            <a:spLocks noGrp="1"/>
          </p:cNvSpPr>
          <p:nvPr>
            <p:ph idx="1"/>
          </p:nvPr>
        </p:nvSpPr>
        <p:spPr>
          <a:xfrm>
            <a:off x="838200" y="1825625"/>
            <a:ext cx="5257800" cy="4351338"/>
          </a:xfrm>
        </p:spPr>
        <p:txBody>
          <a:bodyPr/>
          <a:lstStyle/>
          <a:p>
            <a:r>
              <a:rPr lang="en-US" dirty="0"/>
              <a:t>Merging galaxies</a:t>
            </a:r>
          </a:p>
          <a:p>
            <a:pPr lvl="1"/>
            <a:r>
              <a:rPr lang="en-US" dirty="0"/>
              <a:t>Star formation (seen in blue) triggered by compression of gas</a:t>
            </a:r>
          </a:p>
          <a:p>
            <a:pPr lvl="1"/>
            <a:r>
              <a:rPr lang="en-US" dirty="0"/>
              <a:t>Material flung out in tidal tails</a:t>
            </a:r>
          </a:p>
          <a:p>
            <a:r>
              <a:rPr lang="en-US" dirty="0"/>
              <a:t>LIRG (</a:t>
            </a:r>
            <a:r>
              <a:rPr lang="en-US" u="sng" dirty="0"/>
              <a:t>L</a:t>
            </a:r>
            <a:r>
              <a:rPr lang="en-US" dirty="0"/>
              <a:t>uminous </a:t>
            </a:r>
            <a:r>
              <a:rPr lang="en-US" u="sng" dirty="0"/>
              <a:t>I</a:t>
            </a:r>
            <a:r>
              <a:rPr lang="en-US" dirty="0"/>
              <a:t>nfra</a:t>
            </a:r>
            <a:r>
              <a:rPr lang="en-US" u="sng" dirty="0"/>
              <a:t>R</a:t>
            </a:r>
            <a:r>
              <a:rPr lang="en-US" dirty="0"/>
              <a:t>ed </a:t>
            </a:r>
            <a:r>
              <a:rPr lang="en-US" u="sng" dirty="0"/>
              <a:t>G</a:t>
            </a:r>
            <a:r>
              <a:rPr lang="en-US" dirty="0"/>
              <a:t>alaxy)</a:t>
            </a:r>
          </a:p>
          <a:p>
            <a:pPr lvl="1"/>
            <a:r>
              <a:rPr lang="en-US" dirty="0"/>
              <a:t>Lots of star formation – bright in IR since dust absorbs visible light</a:t>
            </a:r>
          </a:p>
          <a:p>
            <a:pPr lvl="1"/>
            <a:r>
              <a:rPr lang="en-US" dirty="0"/>
              <a:t>AGN (</a:t>
            </a:r>
            <a:r>
              <a:rPr lang="en-US" u="sng" dirty="0"/>
              <a:t>A</a:t>
            </a:r>
            <a:r>
              <a:rPr lang="en-US" dirty="0"/>
              <a:t>ctive </a:t>
            </a:r>
            <a:r>
              <a:rPr lang="en-US" u="sng" dirty="0"/>
              <a:t>G</a:t>
            </a:r>
            <a:r>
              <a:rPr lang="en-US" dirty="0"/>
              <a:t>alactic </a:t>
            </a:r>
            <a:r>
              <a:rPr lang="en-US" u="sng" dirty="0"/>
              <a:t>N</a:t>
            </a:r>
            <a:r>
              <a:rPr lang="en-US" dirty="0"/>
              <a:t>ucleus) hidden behind dust</a:t>
            </a:r>
          </a:p>
        </p:txBody>
      </p:sp>
      <p:pic>
        <p:nvPicPr>
          <p:cNvPr id="5" name="Picture 4">
            <a:extLst>
              <a:ext uri="{FF2B5EF4-FFF2-40B4-BE49-F238E27FC236}">
                <a16:creationId xmlns:a16="http://schemas.microsoft.com/office/drawing/2014/main" id="{3778D0EF-1462-4140-ABDB-82176A7C03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2947" y="724925"/>
            <a:ext cx="4506180" cy="3276369"/>
          </a:xfrm>
          <a:prstGeom prst="rect">
            <a:avLst/>
          </a:prstGeom>
        </p:spPr>
      </p:pic>
      <p:pic>
        <p:nvPicPr>
          <p:cNvPr id="6" name="Picture 5">
            <a:extLst>
              <a:ext uri="{FF2B5EF4-FFF2-40B4-BE49-F238E27FC236}">
                <a16:creationId xmlns:a16="http://schemas.microsoft.com/office/drawing/2014/main" id="{D6CF29C8-B9CA-443B-ADFF-4A0CE2860D2D}"/>
              </a:ext>
            </a:extLst>
          </p:cNvPr>
          <p:cNvPicPr>
            <a:picLocks noChangeAspect="1"/>
          </p:cNvPicPr>
          <p:nvPr/>
        </p:nvPicPr>
        <p:blipFill>
          <a:blip r:embed="rId4"/>
          <a:stretch>
            <a:fillRect/>
          </a:stretch>
        </p:blipFill>
        <p:spPr>
          <a:xfrm>
            <a:off x="7808014" y="3173605"/>
            <a:ext cx="3528060" cy="3506742"/>
          </a:xfrm>
          <a:prstGeom prst="rect">
            <a:avLst/>
          </a:prstGeom>
        </p:spPr>
      </p:pic>
    </p:spTree>
    <p:extLst>
      <p:ext uri="{BB962C8B-B14F-4D97-AF65-F5344CB8AC3E}">
        <p14:creationId xmlns:p14="http://schemas.microsoft.com/office/powerpoint/2010/main" val="34769063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9BCF3-1A71-46C0-85EF-3EBED3241616}"/>
              </a:ext>
            </a:extLst>
          </p:cNvPr>
          <p:cNvSpPr>
            <a:spLocks noGrp="1"/>
          </p:cNvSpPr>
          <p:nvPr>
            <p:ph type="title"/>
          </p:nvPr>
        </p:nvSpPr>
        <p:spPr/>
        <p:txBody>
          <a:bodyPr/>
          <a:lstStyle/>
          <a:p>
            <a:r>
              <a:rPr lang="en-US" dirty="0"/>
              <a:t>M87 (aka Virgo A)</a:t>
            </a:r>
          </a:p>
        </p:txBody>
      </p:sp>
      <p:sp>
        <p:nvSpPr>
          <p:cNvPr id="3" name="Content Placeholder 2">
            <a:extLst>
              <a:ext uri="{FF2B5EF4-FFF2-40B4-BE49-F238E27FC236}">
                <a16:creationId xmlns:a16="http://schemas.microsoft.com/office/drawing/2014/main" id="{FA66FF55-6176-417D-8460-935A14D71A8B}"/>
              </a:ext>
            </a:extLst>
          </p:cNvPr>
          <p:cNvSpPr>
            <a:spLocks noGrp="1"/>
          </p:cNvSpPr>
          <p:nvPr>
            <p:ph idx="1"/>
          </p:nvPr>
        </p:nvSpPr>
        <p:spPr>
          <a:xfrm>
            <a:off x="838200" y="1825625"/>
            <a:ext cx="5494020" cy="4356514"/>
          </a:xfrm>
        </p:spPr>
        <p:txBody>
          <a:bodyPr>
            <a:normAutofit/>
          </a:bodyPr>
          <a:lstStyle/>
          <a:p>
            <a:r>
              <a:rPr lang="en-US" dirty="0"/>
              <a:t>Giant elliptical galaxy in the nearby Virgo Cluster</a:t>
            </a:r>
          </a:p>
          <a:p>
            <a:r>
              <a:rPr lang="en-US" dirty="0"/>
              <a:t>Supermassive black hole surrounded by hot gas</a:t>
            </a:r>
          </a:p>
          <a:p>
            <a:pPr lvl="1"/>
            <a:r>
              <a:rPr lang="en-US" dirty="0"/>
              <a:t>Imaged by the Event Horizon Telescope!</a:t>
            </a:r>
          </a:p>
          <a:p>
            <a:r>
              <a:rPr lang="en-US" dirty="0"/>
              <a:t>Jet appears to move faster than speed of light (relativistic effect)</a:t>
            </a:r>
          </a:p>
          <a:p>
            <a:pPr lvl="1"/>
            <a:r>
              <a:rPr lang="en-US" dirty="0"/>
              <a:t>Suggests all active galaxies are the same, just viewed differently</a:t>
            </a:r>
          </a:p>
        </p:txBody>
      </p:sp>
      <p:pic>
        <p:nvPicPr>
          <p:cNvPr id="7" name="Picture 6">
            <a:extLst>
              <a:ext uri="{FF2B5EF4-FFF2-40B4-BE49-F238E27FC236}">
                <a16:creationId xmlns:a16="http://schemas.microsoft.com/office/drawing/2014/main" id="{1318FF88-8BA2-44A9-A4DA-39FB6B02BA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85048" y="1300969"/>
            <a:ext cx="2507822" cy="2609703"/>
          </a:xfrm>
          <a:prstGeom prst="rect">
            <a:avLst/>
          </a:prstGeom>
        </p:spPr>
      </p:pic>
      <p:pic>
        <p:nvPicPr>
          <p:cNvPr id="9" name="Picture 8">
            <a:extLst>
              <a:ext uri="{FF2B5EF4-FFF2-40B4-BE49-F238E27FC236}">
                <a16:creationId xmlns:a16="http://schemas.microsoft.com/office/drawing/2014/main" id="{95854A5F-22CC-488B-A7E7-F8EBC2C47B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29691" y="309084"/>
            <a:ext cx="3187288" cy="2150797"/>
          </a:xfrm>
          <a:prstGeom prst="rect">
            <a:avLst/>
          </a:prstGeom>
        </p:spPr>
      </p:pic>
      <p:pic>
        <p:nvPicPr>
          <p:cNvPr id="13" name="Picture 12">
            <a:extLst>
              <a:ext uri="{FF2B5EF4-FFF2-40B4-BE49-F238E27FC236}">
                <a16:creationId xmlns:a16="http://schemas.microsoft.com/office/drawing/2014/main" id="{1F9D33BF-E730-495A-8212-F0F1E9B2256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92557" y="4043841"/>
            <a:ext cx="5000625" cy="2505075"/>
          </a:xfrm>
          <a:prstGeom prst="rect">
            <a:avLst/>
          </a:prstGeom>
        </p:spPr>
      </p:pic>
    </p:spTree>
    <p:extLst>
      <p:ext uri="{BB962C8B-B14F-4D97-AF65-F5344CB8AC3E}">
        <p14:creationId xmlns:p14="http://schemas.microsoft.com/office/powerpoint/2010/main" val="33779046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9BCF3-1A71-46C0-85EF-3EBED3241616}"/>
              </a:ext>
            </a:extLst>
          </p:cNvPr>
          <p:cNvSpPr>
            <a:spLocks noGrp="1"/>
          </p:cNvSpPr>
          <p:nvPr>
            <p:ph type="title"/>
          </p:nvPr>
        </p:nvSpPr>
        <p:spPr/>
        <p:txBody>
          <a:bodyPr>
            <a:normAutofit/>
          </a:bodyPr>
          <a:lstStyle/>
          <a:p>
            <a:r>
              <a:rPr lang="en-US" dirty="0"/>
              <a:t>The 3 Quasars</a:t>
            </a:r>
          </a:p>
        </p:txBody>
      </p:sp>
      <p:sp>
        <p:nvSpPr>
          <p:cNvPr id="3" name="Content Placeholder 2">
            <a:extLst>
              <a:ext uri="{FF2B5EF4-FFF2-40B4-BE49-F238E27FC236}">
                <a16:creationId xmlns:a16="http://schemas.microsoft.com/office/drawing/2014/main" id="{FA66FF55-6176-417D-8460-935A14D71A8B}"/>
              </a:ext>
            </a:extLst>
          </p:cNvPr>
          <p:cNvSpPr>
            <a:spLocks noGrp="1"/>
          </p:cNvSpPr>
          <p:nvPr>
            <p:ph idx="1"/>
          </p:nvPr>
        </p:nvSpPr>
        <p:spPr>
          <a:xfrm>
            <a:off x="838200" y="1825625"/>
            <a:ext cx="5836920" cy="4351338"/>
          </a:xfrm>
        </p:spPr>
        <p:txBody>
          <a:bodyPr/>
          <a:lstStyle/>
          <a:p>
            <a:endParaRPr lang="en-US" dirty="0"/>
          </a:p>
          <a:p>
            <a:r>
              <a:rPr lang="en-US" dirty="0"/>
              <a:t>“Thick disk” quasars</a:t>
            </a:r>
          </a:p>
          <a:p>
            <a:pPr lvl="1"/>
            <a:r>
              <a:rPr lang="en-US" dirty="0"/>
              <a:t>Disk puffs up due to lots of material flowing towards black hole</a:t>
            </a:r>
          </a:p>
          <a:p>
            <a:pPr lvl="1"/>
            <a:r>
              <a:rPr lang="en-US" dirty="0"/>
              <a:t>Weak in UV and X-ray due to absorption from disk</a:t>
            </a:r>
          </a:p>
          <a:p>
            <a:r>
              <a:rPr lang="en-US" dirty="0"/>
              <a:t>Black holes growing very rapidly</a:t>
            </a:r>
          </a:p>
          <a:p>
            <a:pPr lvl="1"/>
            <a:r>
              <a:rPr lang="en-US" dirty="0"/>
              <a:t>Fast enough to explain high masses of early black holes?</a:t>
            </a:r>
          </a:p>
        </p:txBody>
      </p:sp>
      <p:sp>
        <p:nvSpPr>
          <p:cNvPr id="4" name="Rectangle 3">
            <a:extLst>
              <a:ext uri="{FF2B5EF4-FFF2-40B4-BE49-F238E27FC236}">
                <a16:creationId xmlns:a16="http://schemas.microsoft.com/office/drawing/2014/main" id="{3E3ADB54-251B-4DAF-87DC-7307A88699CF}"/>
              </a:ext>
            </a:extLst>
          </p:cNvPr>
          <p:cNvSpPr/>
          <p:nvPr/>
        </p:nvSpPr>
        <p:spPr>
          <a:xfrm>
            <a:off x="838200" y="1302405"/>
            <a:ext cx="10515599" cy="461665"/>
          </a:xfrm>
          <a:prstGeom prst="rect">
            <a:avLst/>
          </a:prstGeom>
        </p:spPr>
        <p:txBody>
          <a:bodyPr wrap="square">
            <a:spAutoFit/>
          </a:bodyPr>
          <a:lstStyle/>
          <a:p>
            <a:r>
              <a:rPr lang="en-US" sz="2400" dirty="0">
                <a:latin typeface="Eras Demi ITC" panose="020B0805030504020804" pitchFamily="34" charset="0"/>
              </a:rPr>
              <a:t>(152156.48+520238.5, 153714.26+271611.6, 222256.11-094636.2)</a:t>
            </a:r>
          </a:p>
        </p:txBody>
      </p:sp>
      <p:pic>
        <p:nvPicPr>
          <p:cNvPr id="6" name="Picture 5">
            <a:extLst>
              <a:ext uri="{FF2B5EF4-FFF2-40B4-BE49-F238E27FC236}">
                <a16:creationId xmlns:a16="http://schemas.microsoft.com/office/drawing/2014/main" id="{0C14E42C-64E2-4391-825E-90085136D2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7049" y="2016125"/>
            <a:ext cx="4476750" cy="4476750"/>
          </a:xfrm>
          <a:prstGeom prst="rect">
            <a:avLst/>
          </a:prstGeom>
        </p:spPr>
      </p:pic>
    </p:spTree>
    <p:extLst>
      <p:ext uri="{BB962C8B-B14F-4D97-AF65-F5344CB8AC3E}">
        <p14:creationId xmlns:p14="http://schemas.microsoft.com/office/powerpoint/2010/main" val="25660972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9BCF3-1A71-46C0-85EF-3EBED3241616}"/>
              </a:ext>
            </a:extLst>
          </p:cNvPr>
          <p:cNvSpPr>
            <a:spLocks noGrp="1"/>
          </p:cNvSpPr>
          <p:nvPr>
            <p:ph type="title"/>
          </p:nvPr>
        </p:nvSpPr>
        <p:spPr/>
        <p:txBody>
          <a:bodyPr/>
          <a:lstStyle/>
          <a:p>
            <a:r>
              <a:rPr lang="en-US" dirty="0"/>
              <a:t>H2356-309</a:t>
            </a:r>
          </a:p>
        </p:txBody>
      </p:sp>
      <p:sp>
        <p:nvSpPr>
          <p:cNvPr id="3" name="Content Placeholder 2">
            <a:extLst>
              <a:ext uri="{FF2B5EF4-FFF2-40B4-BE49-F238E27FC236}">
                <a16:creationId xmlns:a16="http://schemas.microsoft.com/office/drawing/2014/main" id="{FA66FF55-6176-417D-8460-935A14D71A8B}"/>
              </a:ext>
            </a:extLst>
          </p:cNvPr>
          <p:cNvSpPr>
            <a:spLocks noGrp="1"/>
          </p:cNvSpPr>
          <p:nvPr>
            <p:ph idx="1"/>
          </p:nvPr>
        </p:nvSpPr>
        <p:spPr>
          <a:xfrm>
            <a:off x="838200" y="1825625"/>
            <a:ext cx="5436281" cy="4351338"/>
          </a:xfrm>
        </p:spPr>
        <p:txBody>
          <a:bodyPr/>
          <a:lstStyle/>
          <a:p>
            <a:r>
              <a:rPr lang="en-US" dirty="0"/>
              <a:t>Quasar beyond the Sculptor Wall of galaxies</a:t>
            </a:r>
          </a:p>
          <a:p>
            <a:pPr lvl="1"/>
            <a:r>
              <a:rPr lang="en-US" dirty="0"/>
              <a:t>Blazar – jet pointed directly at us!</a:t>
            </a:r>
          </a:p>
          <a:p>
            <a:r>
              <a:rPr lang="en-US" dirty="0"/>
              <a:t>Evidence for WHIM (</a:t>
            </a:r>
            <a:r>
              <a:rPr lang="en-US" u="sng" dirty="0"/>
              <a:t>W</a:t>
            </a:r>
            <a:r>
              <a:rPr lang="en-US" dirty="0"/>
              <a:t>arm </a:t>
            </a:r>
            <a:r>
              <a:rPr lang="en-US" u="sng" dirty="0"/>
              <a:t>H</a:t>
            </a:r>
            <a:r>
              <a:rPr lang="en-US" dirty="0"/>
              <a:t>ot </a:t>
            </a:r>
            <a:r>
              <a:rPr lang="en-US" u="sng" dirty="0"/>
              <a:t>I</a:t>
            </a:r>
            <a:r>
              <a:rPr lang="en-US" dirty="0"/>
              <a:t>ntergalactic </a:t>
            </a:r>
            <a:r>
              <a:rPr lang="en-US" u="sng" dirty="0"/>
              <a:t>M</a:t>
            </a:r>
            <a:r>
              <a:rPr lang="en-US" dirty="0"/>
              <a:t>edium)</a:t>
            </a:r>
          </a:p>
          <a:p>
            <a:pPr lvl="1"/>
            <a:r>
              <a:rPr lang="en-US" dirty="0"/>
              <a:t>Possible this is the “missing matter” in the nearby universe</a:t>
            </a:r>
          </a:p>
          <a:p>
            <a:pPr lvl="1"/>
            <a:r>
              <a:rPr lang="en-US" dirty="0"/>
              <a:t>Hard to detect because it is hot and diffuse, but large quantities will absorb noticeably</a:t>
            </a:r>
          </a:p>
        </p:txBody>
      </p:sp>
      <p:pic>
        <p:nvPicPr>
          <p:cNvPr id="5" name="Picture 4">
            <a:extLst>
              <a:ext uri="{FF2B5EF4-FFF2-40B4-BE49-F238E27FC236}">
                <a16:creationId xmlns:a16="http://schemas.microsoft.com/office/drawing/2014/main" id="{F91D4DA8-D260-4FD2-A8E1-C5B1F23017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6600" y="563339"/>
            <a:ext cx="4839288" cy="3131304"/>
          </a:xfrm>
          <a:prstGeom prst="rect">
            <a:avLst/>
          </a:prstGeom>
        </p:spPr>
      </p:pic>
      <p:pic>
        <p:nvPicPr>
          <p:cNvPr id="6" name="Picture 5">
            <a:extLst>
              <a:ext uri="{FF2B5EF4-FFF2-40B4-BE49-F238E27FC236}">
                <a16:creationId xmlns:a16="http://schemas.microsoft.com/office/drawing/2014/main" id="{3C3658C0-7B32-4803-9F21-D4DE7BA7043C}"/>
              </a:ext>
            </a:extLst>
          </p:cNvPr>
          <p:cNvPicPr>
            <a:picLocks noChangeAspect="1"/>
          </p:cNvPicPr>
          <p:nvPr/>
        </p:nvPicPr>
        <p:blipFill>
          <a:blip r:embed="rId4"/>
          <a:stretch>
            <a:fillRect/>
          </a:stretch>
        </p:blipFill>
        <p:spPr>
          <a:xfrm>
            <a:off x="6274481" y="3463925"/>
            <a:ext cx="4263979" cy="2985784"/>
          </a:xfrm>
          <a:prstGeom prst="rect">
            <a:avLst/>
          </a:prstGeom>
        </p:spPr>
      </p:pic>
    </p:spTree>
    <p:extLst>
      <p:ext uri="{BB962C8B-B14F-4D97-AF65-F5344CB8AC3E}">
        <p14:creationId xmlns:p14="http://schemas.microsoft.com/office/powerpoint/2010/main" val="29092425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9BCF3-1A71-46C0-85EF-3EBED3241616}"/>
              </a:ext>
            </a:extLst>
          </p:cNvPr>
          <p:cNvSpPr>
            <a:spLocks noGrp="1"/>
          </p:cNvSpPr>
          <p:nvPr>
            <p:ph type="title"/>
          </p:nvPr>
        </p:nvSpPr>
        <p:spPr/>
        <p:txBody>
          <a:bodyPr/>
          <a:lstStyle/>
          <a:p>
            <a:r>
              <a:rPr lang="en-US" dirty="0"/>
              <a:t>H1821+643</a:t>
            </a:r>
          </a:p>
        </p:txBody>
      </p:sp>
      <p:sp>
        <p:nvSpPr>
          <p:cNvPr id="3" name="Content Placeholder 2">
            <a:extLst>
              <a:ext uri="{FF2B5EF4-FFF2-40B4-BE49-F238E27FC236}">
                <a16:creationId xmlns:a16="http://schemas.microsoft.com/office/drawing/2014/main" id="{FA66FF55-6176-417D-8460-935A14D71A8B}"/>
              </a:ext>
            </a:extLst>
          </p:cNvPr>
          <p:cNvSpPr>
            <a:spLocks noGrp="1"/>
          </p:cNvSpPr>
          <p:nvPr>
            <p:ph idx="1"/>
          </p:nvPr>
        </p:nvSpPr>
        <p:spPr>
          <a:xfrm>
            <a:off x="838200" y="1825625"/>
            <a:ext cx="5002669" cy="4351338"/>
          </a:xfrm>
        </p:spPr>
        <p:txBody>
          <a:bodyPr/>
          <a:lstStyle/>
          <a:p>
            <a:r>
              <a:rPr lang="en-US" dirty="0"/>
              <a:t>Quasar at the center of a cooling-core galaxy cluster</a:t>
            </a:r>
          </a:p>
          <a:p>
            <a:pPr lvl="1"/>
            <a:r>
              <a:rPr lang="en-US" dirty="0"/>
              <a:t>Center is cooler than edges because it is denser and emits more energy</a:t>
            </a:r>
          </a:p>
          <a:p>
            <a:r>
              <a:rPr lang="en-US" dirty="0"/>
              <a:t>Used to detect WHIM</a:t>
            </a:r>
          </a:p>
          <a:p>
            <a:pPr lvl="1"/>
            <a:r>
              <a:rPr lang="en-US" dirty="0"/>
              <a:t>Filaments of WHIM between the quasar and us absorb x-rays</a:t>
            </a:r>
          </a:p>
          <a:p>
            <a:pPr lvl="1"/>
            <a:r>
              <a:rPr lang="en-US" dirty="0"/>
              <a:t>Very weak absorption, so have to stack many observations</a:t>
            </a:r>
          </a:p>
        </p:txBody>
      </p:sp>
      <p:pic>
        <p:nvPicPr>
          <p:cNvPr id="5" name="Picture 4">
            <a:extLst>
              <a:ext uri="{FF2B5EF4-FFF2-40B4-BE49-F238E27FC236}">
                <a16:creationId xmlns:a16="http://schemas.microsoft.com/office/drawing/2014/main" id="{B3626FDE-6E68-466B-AC89-1E72742BAD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5071458"/>
            <a:ext cx="5824111" cy="1486535"/>
          </a:xfrm>
          <a:prstGeom prst="rect">
            <a:avLst/>
          </a:prstGeom>
        </p:spPr>
      </p:pic>
      <p:pic>
        <p:nvPicPr>
          <p:cNvPr id="6" name="Picture 5">
            <a:extLst>
              <a:ext uri="{FF2B5EF4-FFF2-40B4-BE49-F238E27FC236}">
                <a16:creationId xmlns:a16="http://schemas.microsoft.com/office/drawing/2014/main" id="{AAB6443C-B502-429D-A33C-8E3A3C8AB27A}"/>
              </a:ext>
            </a:extLst>
          </p:cNvPr>
          <p:cNvPicPr>
            <a:picLocks noChangeAspect="1"/>
          </p:cNvPicPr>
          <p:nvPr/>
        </p:nvPicPr>
        <p:blipFill>
          <a:blip r:embed="rId4"/>
          <a:stretch>
            <a:fillRect/>
          </a:stretch>
        </p:blipFill>
        <p:spPr>
          <a:xfrm>
            <a:off x="6096000" y="1980724"/>
            <a:ext cx="3882612" cy="2896552"/>
          </a:xfrm>
          <a:prstGeom prst="rect">
            <a:avLst/>
          </a:prstGeom>
        </p:spPr>
      </p:pic>
      <p:pic>
        <p:nvPicPr>
          <p:cNvPr id="4" name="Picture 3">
            <a:extLst>
              <a:ext uri="{FF2B5EF4-FFF2-40B4-BE49-F238E27FC236}">
                <a16:creationId xmlns:a16="http://schemas.microsoft.com/office/drawing/2014/main" id="{8EDE0C36-C5D6-48DF-B89D-3118FF882B3D}"/>
              </a:ext>
            </a:extLst>
          </p:cNvPr>
          <p:cNvPicPr>
            <a:picLocks noChangeAspect="1"/>
          </p:cNvPicPr>
          <p:nvPr/>
        </p:nvPicPr>
        <p:blipFill>
          <a:blip r:embed="rId5"/>
          <a:stretch>
            <a:fillRect/>
          </a:stretch>
        </p:blipFill>
        <p:spPr>
          <a:xfrm>
            <a:off x="9199260" y="365125"/>
            <a:ext cx="2579232" cy="2579232"/>
          </a:xfrm>
          <a:prstGeom prst="rect">
            <a:avLst/>
          </a:prstGeom>
        </p:spPr>
      </p:pic>
    </p:spTree>
    <p:extLst>
      <p:ext uri="{BB962C8B-B14F-4D97-AF65-F5344CB8AC3E}">
        <p14:creationId xmlns:p14="http://schemas.microsoft.com/office/powerpoint/2010/main" val="1013091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9BCF3-1A71-46C0-85EF-3EBED3241616}"/>
              </a:ext>
            </a:extLst>
          </p:cNvPr>
          <p:cNvSpPr>
            <a:spLocks noGrp="1"/>
          </p:cNvSpPr>
          <p:nvPr>
            <p:ph type="title"/>
          </p:nvPr>
        </p:nvSpPr>
        <p:spPr/>
        <p:txBody>
          <a:bodyPr/>
          <a:lstStyle/>
          <a:p>
            <a:r>
              <a:rPr lang="en-US" dirty="0"/>
              <a:t>Bullet Cluster (1E 0657-56)</a:t>
            </a:r>
          </a:p>
        </p:txBody>
      </p:sp>
      <p:sp>
        <p:nvSpPr>
          <p:cNvPr id="3" name="Content Placeholder 2">
            <a:extLst>
              <a:ext uri="{FF2B5EF4-FFF2-40B4-BE49-F238E27FC236}">
                <a16:creationId xmlns:a16="http://schemas.microsoft.com/office/drawing/2014/main" id="{FA66FF55-6176-417D-8460-935A14D71A8B}"/>
              </a:ext>
            </a:extLst>
          </p:cNvPr>
          <p:cNvSpPr>
            <a:spLocks noGrp="1"/>
          </p:cNvSpPr>
          <p:nvPr>
            <p:ph idx="1"/>
          </p:nvPr>
        </p:nvSpPr>
        <p:spPr>
          <a:xfrm>
            <a:off x="838200" y="1825625"/>
            <a:ext cx="5502965" cy="4351338"/>
          </a:xfrm>
        </p:spPr>
        <p:txBody>
          <a:bodyPr/>
          <a:lstStyle/>
          <a:p>
            <a:r>
              <a:rPr lang="en-US" dirty="0"/>
              <a:t>Galaxy cluster merger</a:t>
            </a:r>
          </a:p>
          <a:p>
            <a:pPr lvl="1"/>
            <a:r>
              <a:rPr lang="en-US" dirty="0"/>
              <a:t>X-ray emission from colliding gas (hot!)</a:t>
            </a:r>
          </a:p>
          <a:p>
            <a:pPr lvl="1"/>
            <a:r>
              <a:rPr lang="en-US" dirty="0"/>
              <a:t>Dark matter doesn’t collide though...</a:t>
            </a:r>
          </a:p>
          <a:p>
            <a:r>
              <a:rPr lang="en-US" dirty="0"/>
              <a:t>Evidence of dark matter</a:t>
            </a:r>
          </a:p>
          <a:p>
            <a:pPr lvl="1"/>
            <a:r>
              <a:rPr lang="en-US" dirty="0"/>
              <a:t>Mass distribution is different from VISIBLE mass distribution</a:t>
            </a:r>
          </a:p>
          <a:p>
            <a:pPr lvl="1"/>
            <a:r>
              <a:rPr lang="en-US" dirty="0"/>
              <a:t>Gravitational lensing of background galaxies</a:t>
            </a:r>
          </a:p>
        </p:txBody>
      </p:sp>
      <p:pic>
        <p:nvPicPr>
          <p:cNvPr id="9" name="Picture 8">
            <a:extLst>
              <a:ext uri="{FF2B5EF4-FFF2-40B4-BE49-F238E27FC236}">
                <a16:creationId xmlns:a16="http://schemas.microsoft.com/office/drawing/2014/main" id="{A7D1F37C-F29A-4363-BA48-B81E545FA7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89420" y="3623501"/>
            <a:ext cx="3970536" cy="2869374"/>
          </a:xfrm>
          <a:prstGeom prst="rect">
            <a:avLst/>
          </a:prstGeom>
        </p:spPr>
      </p:pic>
      <p:pic>
        <p:nvPicPr>
          <p:cNvPr id="11" name="Picture 10">
            <a:extLst>
              <a:ext uri="{FF2B5EF4-FFF2-40B4-BE49-F238E27FC236}">
                <a16:creationId xmlns:a16="http://schemas.microsoft.com/office/drawing/2014/main" id="{24EDA31F-61E6-4C30-802C-657B14C1A8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83456" y="662940"/>
            <a:ext cx="2818884" cy="2766060"/>
          </a:xfrm>
          <a:prstGeom prst="rect">
            <a:avLst/>
          </a:prstGeom>
        </p:spPr>
      </p:pic>
    </p:spTree>
    <p:extLst>
      <p:ext uri="{BB962C8B-B14F-4D97-AF65-F5344CB8AC3E}">
        <p14:creationId xmlns:p14="http://schemas.microsoft.com/office/powerpoint/2010/main" val="16636158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9BCF3-1A71-46C0-85EF-3EBED3241616}"/>
              </a:ext>
            </a:extLst>
          </p:cNvPr>
          <p:cNvSpPr>
            <a:spLocks noGrp="1"/>
          </p:cNvSpPr>
          <p:nvPr>
            <p:ph type="title"/>
          </p:nvPr>
        </p:nvSpPr>
        <p:spPr>
          <a:xfrm>
            <a:off x="838200" y="365125"/>
            <a:ext cx="10515600" cy="1325563"/>
          </a:xfrm>
        </p:spPr>
        <p:txBody>
          <a:bodyPr/>
          <a:lstStyle/>
          <a:p>
            <a:r>
              <a:rPr lang="en-US" dirty="0"/>
              <a:t>MACS J0717.5+3745</a:t>
            </a:r>
          </a:p>
        </p:txBody>
      </p:sp>
      <p:sp>
        <p:nvSpPr>
          <p:cNvPr id="3" name="Content Placeholder 2">
            <a:extLst>
              <a:ext uri="{FF2B5EF4-FFF2-40B4-BE49-F238E27FC236}">
                <a16:creationId xmlns:a16="http://schemas.microsoft.com/office/drawing/2014/main" id="{FA66FF55-6176-417D-8460-935A14D71A8B}"/>
              </a:ext>
            </a:extLst>
          </p:cNvPr>
          <p:cNvSpPr>
            <a:spLocks noGrp="1"/>
          </p:cNvSpPr>
          <p:nvPr>
            <p:ph idx="1"/>
          </p:nvPr>
        </p:nvSpPr>
        <p:spPr>
          <a:xfrm>
            <a:off x="838200" y="1825625"/>
            <a:ext cx="5859780" cy="4351338"/>
          </a:xfrm>
        </p:spPr>
        <p:txBody>
          <a:bodyPr/>
          <a:lstStyle/>
          <a:p>
            <a:r>
              <a:rPr lang="en-US" dirty="0"/>
              <a:t>Complex colliding galaxy cluster</a:t>
            </a:r>
          </a:p>
          <a:p>
            <a:pPr lvl="1"/>
            <a:r>
              <a:rPr lang="en-US" dirty="0"/>
              <a:t>4 </a:t>
            </a:r>
            <a:r>
              <a:rPr lang="en-US" dirty="0" err="1"/>
              <a:t>subclusters</a:t>
            </a:r>
            <a:r>
              <a:rPr lang="en-US" dirty="0"/>
              <a:t> – determined by positions of visible galaxies vs their gas</a:t>
            </a:r>
          </a:p>
          <a:p>
            <a:pPr lvl="1"/>
            <a:r>
              <a:rPr lang="en-US" dirty="0"/>
              <a:t>Lots of x-rays from superheated gas</a:t>
            </a:r>
          </a:p>
          <a:p>
            <a:r>
              <a:rPr lang="en-US" dirty="0"/>
              <a:t>Mass distribution determined based on gravitational lensing</a:t>
            </a:r>
          </a:p>
          <a:p>
            <a:pPr lvl="1"/>
            <a:r>
              <a:rPr lang="en-US" dirty="0"/>
              <a:t>Lensing also brightens background galaxies, allowing them to be studied</a:t>
            </a:r>
          </a:p>
        </p:txBody>
      </p:sp>
      <p:pic>
        <p:nvPicPr>
          <p:cNvPr id="6" name="Picture 5">
            <a:extLst>
              <a:ext uri="{FF2B5EF4-FFF2-40B4-BE49-F238E27FC236}">
                <a16:creationId xmlns:a16="http://schemas.microsoft.com/office/drawing/2014/main" id="{F4B988AF-29C7-43C2-9245-E85BAA5115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5063" y="365125"/>
            <a:ext cx="3364230" cy="3364230"/>
          </a:xfrm>
          <a:prstGeom prst="rect">
            <a:avLst/>
          </a:prstGeom>
        </p:spPr>
      </p:pic>
      <p:pic>
        <p:nvPicPr>
          <p:cNvPr id="7" name="Picture 6">
            <a:extLst>
              <a:ext uri="{FF2B5EF4-FFF2-40B4-BE49-F238E27FC236}">
                <a16:creationId xmlns:a16="http://schemas.microsoft.com/office/drawing/2014/main" id="{47F5C63F-E170-4DFA-A29E-4F3F77E80AEB}"/>
              </a:ext>
            </a:extLst>
          </p:cNvPr>
          <p:cNvPicPr>
            <a:picLocks noChangeAspect="1"/>
          </p:cNvPicPr>
          <p:nvPr/>
        </p:nvPicPr>
        <p:blipFill>
          <a:blip r:embed="rId4"/>
          <a:stretch>
            <a:fillRect/>
          </a:stretch>
        </p:blipFill>
        <p:spPr>
          <a:xfrm>
            <a:off x="6968966" y="3806825"/>
            <a:ext cx="3805238" cy="2686050"/>
          </a:xfrm>
          <a:prstGeom prst="rect">
            <a:avLst/>
          </a:prstGeom>
        </p:spPr>
      </p:pic>
    </p:spTree>
    <p:extLst>
      <p:ext uri="{BB962C8B-B14F-4D97-AF65-F5344CB8AC3E}">
        <p14:creationId xmlns:p14="http://schemas.microsoft.com/office/powerpoint/2010/main" val="19342891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9BCF3-1A71-46C0-85EF-3EBED3241616}"/>
              </a:ext>
            </a:extLst>
          </p:cNvPr>
          <p:cNvSpPr>
            <a:spLocks noGrp="1"/>
          </p:cNvSpPr>
          <p:nvPr>
            <p:ph type="title"/>
          </p:nvPr>
        </p:nvSpPr>
        <p:spPr/>
        <p:txBody>
          <a:bodyPr/>
          <a:lstStyle/>
          <a:p>
            <a:r>
              <a:rPr lang="en-US" dirty="0"/>
              <a:t>MACS J1149.5+2223</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A66FF55-6176-417D-8460-935A14D71A8B}"/>
                  </a:ext>
                </a:extLst>
              </p:cNvPr>
              <p:cNvSpPr>
                <a:spLocks noGrp="1"/>
              </p:cNvSpPr>
              <p:nvPr>
                <p:ph idx="1"/>
              </p:nvPr>
            </p:nvSpPr>
            <p:spPr>
              <a:xfrm>
                <a:off x="838198" y="1825625"/>
                <a:ext cx="5731756" cy="4351338"/>
              </a:xfrm>
            </p:spPr>
            <p:txBody>
              <a:bodyPr>
                <a:normAutofit/>
              </a:bodyPr>
              <a:lstStyle/>
              <a:p>
                <a:r>
                  <a:rPr lang="en-US" dirty="0"/>
                  <a:t>Massive galaxy cluster</a:t>
                </a:r>
              </a:p>
              <a:p>
                <a:r>
                  <a:rPr lang="en-US" dirty="0"/>
                  <a:t>Powerful gravitational lens</a:t>
                </a:r>
              </a:p>
              <a:p>
                <a:pPr lvl="1"/>
                <a:r>
                  <a:rPr lang="en-US" dirty="0"/>
                  <a:t>Distant galaxy at r</a:t>
                </a:r>
                <a:r>
                  <a:rPr lang="en-US" b="0" dirty="0"/>
                  <a:t>edshift </a:t>
                </a:r>
                <a14:m>
                  <m:oMath xmlns:m="http://schemas.openxmlformats.org/officeDocument/2006/math">
                    <m:r>
                      <a:rPr lang="en-US" b="0" i="1" smtClean="0">
                        <a:latin typeface="Cambria Math" panose="02040503050406030204" pitchFamily="18" charset="0"/>
                      </a:rPr>
                      <m:t>𝑧</m:t>
                    </m:r>
                    <m:r>
                      <a:rPr lang="en-US" b="0" i="1" smtClean="0">
                        <a:latin typeface="Cambria Math" panose="02040503050406030204" pitchFamily="18" charset="0"/>
                      </a:rPr>
                      <m:t>≈9.6</m:t>
                    </m:r>
                  </m:oMath>
                </a14:m>
                <a:r>
                  <a:rPr lang="en-US" dirty="0"/>
                  <a:t> – when universe was only 500 million years old</a:t>
                </a:r>
              </a:p>
              <a:p>
                <a:pPr lvl="1"/>
                <a:r>
                  <a:rPr lang="en-US" dirty="0"/>
                  <a:t>MACS J1149 Lensed Star 1 (“Icarus”) – furthest star ever found, distance of 14.4 billion </a:t>
                </a:r>
                <a:r>
                  <a:rPr lang="en-US" dirty="0" err="1"/>
                  <a:t>ly</a:t>
                </a:r>
                <a:endParaRPr lang="en-US" dirty="0"/>
              </a:p>
              <a:p>
                <a:pPr lvl="1"/>
                <a:r>
                  <a:rPr lang="en-US" dirty="0"/>
                  <a:t>SN </a:t>
                </a:r>
                <a:r>
                  <a:rPr lang="en-US" dirty="0" err="1"/>
                  <a:t>Refsdal</a:t>
                </a:r>
                <a:r>
                  <a:rPr lang="en-US" dirty="0"/>
                  <a:t> – first supernova with multiple lensed images</a:t>
                </a:r>
              </a:p>
            </p:txBody>
          </p:sp>
        </mc:Choice>
        <mc:Fallback xmlns="">
          <p:sp>
            <p:nvSpPr>
              <p:cNvPr id="3" name="Content Placeholder 2">
                <a:extLst>
                  <a:ext uri="{FF2B5EF4-FFF2-40B4-BE49-F238E27FC236}">
                    <a16:creationId xmlns:a16="http://schemas.microsoft.com/office/drawing/2014/main" id="{FA66FF55-6176-417D-8460-935A14D71A8B}"/>
                  </a:ext>
                </a:extLst>
              </p:cNvPr>
              <p:cNvSpPr>
                <a:spLocks noGrp="1" noRot="1" noChangeAspect="1" noMove="1" noResize="1" noEditPoints="1" noAdjustHandles="1" noChangeArrowheads="1" noChangeShapeType="1" noTextEdit="1"/>
              </p:cNvSpPr>
              <p:nvPr>
                <p:ph idx="1"/>
              </p:nvPr>
            </p:nvSpPr>
            <p:spPr>
              <a:xfrm>
                <a:off x="838198" y="1825625"/>
                <a:ext cx="5731756" cy="4351338"/>
              </a:xfrm>
              <a:blipFill>
                <a:blip r:embed="rId3"/>
                <a:stretch>
                  <a:fillRect l="-1807" t="-2241"/>
                </a:stretch>
              </a:blipFill>
            </p:spPr>
            <p:txBody>
              <a:bodyPr/>
              <a:lstStyle/>
              <a:p>
                <a:r>
                  <a:rPr lang="en-US">
                    <a:noFill/>
                  </a:rPr>
                  <a:t> </a:t>
                </a:r>
              </a:p>
            </p:txBody>
          </p:sp>
        </mc:Fallback>
      </mc:AlternateContent>
      <p:pic>
        <p:nvPicPr>
          <p:cNvPr id="13" name="Picture 12">
            <a:extLst>
              <a:ext uri="{FF2B5EF4-FFF2-40B4-BE49-F238E27FC236}">
                <a16:creationId xmlns:a16="http://schemas.microsoft.com/office/drawing/2014/main" id="{52F074A2-017D-4CE6-8CD9-03045B4ABF1C}"/>
              </a:ext>
            </a:extLst>
          </p:cNvPr>
          <p:cNvPicPr>
            <a:picLocks noChangeAspect="1"/>
          </p:cNvPicPr>
          <p:nvPr/>
        </p:nvPicPr>
        <p:blipFill>
          <a:blip r:embed="rId4"/>
          <a:stretch>
            <a:fillRect/>
          </a:stretch>
        </p:blipFill>
        <p:spPr>
          <a:xfrm>
            <a:off x="6988878" y="3200675"/>
            <a:ext cx="3601586" cy="3407134"/>
          </a:xfrm>
          <a:prstGeom prst="rect">
            <a:avLst/>
          </a:prstGeom>
        </p:spPr>
      </p:pic>
      <p:pic>
        <p:nvPicPr>
          <p:cNvPr id="11" name="Picture 10">
            <a:extLst>
              <a:ext uri="{FF2B5EF4-FFF2-40B4-BE49-F238E27FC236}">
                <a16:creationId xmlns:a16="http://schemas.microsoft.com/office/drawing/2014/main" id="{B0FB3F85-DAB3-41AE-AECB-87D5B9E13A6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35341" y="365125"/>
            <a:ext cx="3147060" cy="3147060"/>
          </a:xfrm>
          <a:prstGeom prst="rect">
            <a:avLst/>
          </a:prstGeom>
        </p:spPr>
      </p:pic>
    </p:spTree>
    <p:extLst>
      <p:ext uri="{BB962C8B-B14F-4D97-AF65-F5344CB8AC3E}">
        <p14:creationId xmlns:p14="http://schemas.microsoft.com/office/powerpoint/2010/main" val="32667554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9BCF3-1A71-46C0-85EF-3EBED3241616}"/>
              </a:ext>
            </a:extLst>
          </p:cNvPr>
          <p:cNvSpPr>
            <a:spLocks noGrp="1"/>
          </p:cNvSpPr>
          <p:nvPr>
            <p:ph type="title"/>
          </p:nvPr>
        </p:nvSpPr>
        <p:spPr/>
        <p:txBody>
          <a:bodyPr/>
          <a:lstStyle/>
          <a:p>
            <a:r>
              <a:rPr lang="en-US" dirty="0"/>
              <a:t>JKCS 041</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A66FF55-6176-417D-8460-935A14D71A8B}"/>
                  </a:ext>
                </a:extLst>
              </p:cNvPr>
              <p:cNvSpPr>
                <a:spLocks noGrp="1"/>
              </p:cNvSpPr>
              <p:nvPr>
                <p:ph idx="1"/>
              </p:nvPr>
            </p:nvSpPr>
            <p:spPr>
              <a:xfrm>
                <a:off x="838200" y="1825625"/>
                <a:ext cx="5582478" cy="4351338"/>
              </a:xfrm>
            </p:spPr>
            <p:txBody>
              <a:bodyPr/>
              <a:lstStyle/>
              <a:p>
                <a:r>
                  <a:rPr lang="en-US" dirty="0"/>
                  <a:t>Most distant (and oldest!) galaxy cluster</a:t>
                </a:r>
              </a:p>
              <a:p>
                <a:pPr lvl="1"/>
                <a:r>
                  <a:rPr lang="en-US" dirty="0"/>
                  <a:t>Redshift </a:t>
                </a:r>
                <a14:m>
                  <m:oMath xmlns:m="http://schemas.openxmlformats.org/officeDocument/2006/math">
                    <m:r>
                      <a:rPr lang="en-US" b="0" i="1" smtClean="0">
                        <a:latin typeface="Cambria Math" panose="02040503050406030204" pitchFamily="18" charset="0"/>
                      </a:rPr>
                      <m:t>𝑧</m:t>
                    </m:r>
                    <m:r>
                      <a:rPr lang="en-US" b="0" i="1" smtClean="0">
                        <a:latin typeface="Cambria Math" panose="02040503050406030204" pitchFamily="18" charset="0"/>
                      </a:rPr>
                      <m:t>≈1.9</m:t>
                    </m:r>
                  </m:oMath>
                </a14:m>
                <a:r>
                  <a:rPr lang="en-US" dirty="0"/>
                  <a:t> (distance of about 10 billion </a:t>
                </a:r>
                <a:r>
                  <a:rPr lang="en-US" dirty="0" err="1"/>
                  <a:t>ly</a:t>
                </a:r>
                <a:r>
                  <a:rPr lang="en-US" dirty="0"/>
                  <a:t>)</a:t>
                </a:r>
              </a:p>
              <a:p>
                <a:r>
                  <a:rPr lang="en-US" dirty="0"/>
                  <a:t>Example of early star formation in the universe</a:t>
                </a:r>
              </a:p>
              <a:p>
                <a:pPr lvl="1"/>
                <a:r>
                  <a:rPr lang="en-US" dirty="0"/>
                  <a:t>Many massive galaxies already stopped forming stars</a:t>
                </a:r>
              </a:p>
              <a:p>
                <a:pPr lvl="1"/>
                <a:r>
                  <a:rPr lang="en-US" dirty="0"/>
                  <a:t>Do galaxies grow primarily due to collisions in clusters?</a:t>
                </a:r>
              </a:p>
            </p:txBody>
          </p:sp>
        </mc:Choice>
        <mc:Fallback xmlns="">
          <p:sp>
            <p:nvSpPr>
              <p:cNvPr id="3" name="Content Placeholder 2">
                <a:extLst>
                  <a:ext uri="{FF2B5EF4-FFF2-40B4-BE49-F238E27FC236}">
                    <a16:creationId xmlns:a16="http://schemas.microsoft.com/office/drawing/2014/main" id="{FA66FF55-6176-417D-8460-935A14D71A8B}"/>
                  </a:ext>
                </a:extLst>
              </p:cNvPr>
              <p:cNvSpPr>
                <a:spLocks noGrp="1" noRot="1" noChangeAspect="1" noMove="1" noResize="1" noEditPoints="1" noAdjustHandles="1" noChangeArrowheads="1" noChangeShapeType="1" noTextEdit="1"/>
              </p:cNvSpPr>
              <p:nvPr>
                <p:ph idx="1"/>
              </p:nvPr>
            </p:nvSpPr>
            <p:spPr>
              <a:xfrm>
                <a:off x="838200" y="1825625"/>
                <a:ext cx="5582478" cy="4351338"/>
              </a:xfrm>
              <a:blipFill>
                <a:blip r:embed="rId3"/>
                <a:stretch>
                  <a:fillRect l="-1967" t="-2241"/>
                </a:stretch>
              </a:blipFill>
            </p:spPr>
            <p:txBody>
              <a:bodyPr/>
              <a:lstStyle/>
              <a:p>
                <a:r>
                  <a:rPr lang="en-US">
                    <a:noFill/>
                  </a:rPr>
                  <a:t> </a:t>
                </a:r>
              </a:p>
            </p:txBody>
          </p:sp>
        </mc:Fallback>
      </mc:AlternateContent>
      <p:pic>
        <p:nvPicPr>
          <p:cNvPr id="8" name="Picture 7">
            <a:extLst>
              <a:ext uri="{FF2B5EF4-FFF2-40B4-BE49-F238E27FC236}">
                <a16:creationId xmlns:a16="http://schemas.microsoft.com/office/drawing/2014/main" id="{4B184FE8-D8F2-47DA-816F-19E9262214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85627" y="497521"/>
            <a:ext cx="4581857" cy="3503773"/>
          </a:xfrm>
          <a:prstGeom prst="rect">
            <a:avLst/>
          </a:prstGeom>
        </p:spPr>
      </p:pic>
      <p:pic>
        <p:nvPicPr>
          <p:cNvPr id="6" name="Picture 5">
            <a:extLst>
              <a:ext uri="{FF2B5EF4-FFF2-40B4-BE49-F238E27FC236}">
                <a16:creationId xmlns:a16="http://schemas.microsoft.com/office/drawing/2014/main" id="{C1E4FA6F-07F1-438F-8C41-788AECEEC9B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57663" y="3535369"/>
            <a:ext cx="3447430" cy="2641594"/>
          </a:xfrm>
          <a:prstGeom prst="rect">
            <a:avLst/>
          </a:prstGeom>
        </p:spPr>
      </p:pic>
    </p:spTree>
    <p:extLst>
      <p:ext uri="{BB962C8B-B14F-4D97-AF65-F5344CB8AC3E}">
        <p14:creationId xmlns:p14="http://schemas.microsoft.com/office/powerpoint/2010/main" val="35168763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9BCF3-1A71-46C0-85EF-3EBED3241616}"/>
              </a:ext>
            </a:extLst>
          </p:cNvPr>
          <p:cNvSpPr>
            <a:spLocks noGrp="1"/>
          </p:cNvSpPr>
          <p:nvPr>
            <p:ph type="title"/>
          </p:nvPr>
        </p:nvSpPr>
        <p:spPr/>
        <p:txBody>
          <a:bodyPr/>
          <a:lstStyle/>
          <a:p>
            <a:r>
              <a:rPr lang="en-US" dirty="0"/>
              <a:t>SN UDS10Wil</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A66FF55-6176-417D-8460-935A14D71A8B}"/>
                  </a:ext>
                </a:extLst>
              </p:cNvPr>
              <p:cNvSpPr>
                <a:spLocks noGrp="1"/>
              </p:cNvSpPr>
              <p:nvPr>
                <p:ph idx="1"/>
              </p:nvPr>
            </p:nvSpPr>
            <p:spPr>
              <a:xfrm>
                <a:off x="838200" y="1825625"/>
                <a:ext cx="5429250" cy="4351338"/>
              </a:xfrm>
            </p:spPr>
            <p:txBody>
              <a:bodyPr/>
              <a:lstStyle/>
              <a:p>
                <a:r>
                  <a:rPr lang="en-US" dirty="0"/>
                  <a:t>Furthest Type </a:t>
                </a:r>
                <a:r>
                  <a:rPr lang="en-US" dirty="0" err="1"/>
                  <a:t>Ia</a:t>
                </a:r>
                <a:r>
                  <a:rPr lang="en-US" dirty="0"/>
                  <a:t> SN discovered</a:t>
                </a:r>
              </a:p>
              <a:p>
                <a:pPr lvl="1"/>
                <a:r>
                  <a:rPr lang="en-US" dirty="0"/>
                  <a:t>Redshift </a:t>
                </a:r>
                <a14:m>
                  <m:oMath xmlns:m="http://schemas.openxmlformats.org/officeDocument/2006/math">
                    <m:r>
                      <a:rPr lang="en-US" b="0" i="1" smtClean="0">
                        <a:latin typeface="Cambria Math" panose="02040503050406030204" pitchFamily="18" charset="0"/>
                      </a:rPr>
                      <m:t>𝑧</m:t>
                    </m:r>
                    <m:r>
                      <a:rPr lang="en-US" b="0" i="1" smtClean="0">
                        <a:latin typeface="Cambria Math" panose="02040503050406030204" pitchFamily="18" charset="0"/>
                      </a:rPr>
                      <m:t>=1.914</m:t>
                    </m:r>
                  </m:oMath>
                </a14:m>
                <a:r>
                  <a:rPr lang="en-US" dirty="0"/>
                  <a:t> , universe was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1+</m:t>
                        </m:r>
                        <m:r>
                          <a:rPr lang="en-US" b="0" i="1" smtClean="0">
                            <a:latin typeface="Cambria Math" panose="02040503050406030204" pitchFamily="18" charset="0"/>
                          </a:rPr>
                          <m:t>𝑧</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3</m:t>
                        </m:r>
                      </m:den>
                    </m:f>
                  </m:oMath>
                </a14:m>
                <a:r>
                  <a:rPr lang="en-US" dirty="0"/>
                  <a:t> of current size</a:t>
                </a:r>
              </a:p>
              <a:p>
                <a:r>
                  <a:rPr lang="en-US" dirty="0"/>
                  <a:t>Hubble CANDELS survey – searching for faint, distant supernovae</a:t>
                </a:r>
              </a:p>
              <a:p>
                <a:pPr lvl="1"/>
                <a:r>
                  <a:rPr lang="en-US" dirty="0"/>
                  <a:t>Have they changed between now and the early universe?</a:t>
                </a:r>
              </a:p>
            </p:txBody>
          </p:sp>
        </mc:Choice>
        <mc:Fallback xmlns="">
          <p:sp>
            <p:nvSpPr>
              <p:cNvPr id="3" name="Content Placeholder 2">
                <a:extLst>
                  <a:ext uri="{FF2B5EF4-FFF2-40B4-BE49-F238E27FC236}">
                    <a16:creationId xmlns:a16="http://schemas.microsoft.com/office/drawing/2014/main" id="{FA66FF55-6176-417D-8460-935A14D71A8B}"/>
                  </a:ext>
                </a:extLst>
              </p:cNvPr>
              <p:cNvSpPr>
                <a:spLocks noGrp="1" noRot="1" noChangeAspect="1" noMove="1" noResize="1" noEditPoints="1" noAdjustHandles="1" noChangeArrowheads="1" noChangeShapeType="1" noTextEdit="1"/>
              </p:cNvSpPr>
              <p:nvPr>
                <p:ph idx="1"/>
              </p:nvPr>
            </p:nvSpPr>
            <p:spPr>
              <a:xfrm>
                <a:off x="838200" y="1825625"/>
                <a:ext cx="5429250" cy="4351338"/>
              </a:xfrm>
              <a:blipFill>
                <a:blip r:embed="rId3"/>
                <a:stretch>
                  <a:fillRect l="-2022" t="-2381" r="-449"/>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F313D9C2-C68C-49E8-BD77-02974CD80DB2}"/>
              </a:ext>
            </a:extLst>
          </p:cNvPr>
          <p:cNvPicPr>
            <a:picLocks noChangeAspect="1"/>
          </p:cNvPicPr>
          <p:nvPr/>
        </p:nvPicPr>
        <p:blipFill rotWithShape="1">
          <a:blip r:embed="rId4">
            <a:extLst>
              <a:ext uri="{28A0092B-C50C-407E-A947-70E740481C1C}">
                <a14:useLocalDpi xmlns:a14="http://schemas.microsoft.com/office/drawing/2010/main" val="0"/>
              </a:ext>
            </a:extLst>
          </a:blip>
          <a:srcRect t="69333"/>
          <a:stretch/>
        </p:blipFill>
        <p:spPr>
          <a:xfrm>
            <a:off x="6267450" y="4389755"/>
            <a:ext cx="5712171" cy="2103120"/>
          </a:xfrm>
          <a:prstGeom prst="rect">
            <a:avLst/>
          </a:prstGeom>
        </p:spPr>
      </p:pic>
      <p:pic>
        <p:nvPicPr>
          <p:cNvPr id="6" name="Picture 5">
            <a:extLst>
              <a:ext uri="{FF2B5EF4-FFF2-40B4-BE49-F238E27FC236}">
                <a16:creationId xmlns:a16="http://schemas.microsoft.com/office/drawing/2014/main" id="{CC476A45-FFA3-4568-8769-F84A86AA75B6}"/>
              </a:ext>
            </a:extLst>
          </p:cNvPr>
          <p:cNvPicPr>
            <a:picLocks noChangeAspect="1"/>
          </p:cNvPicPr>
          <p:nvPr/>
        </p:nvPicPr>
        <p:blipFill>
          <a:blip r:embed="rId5"/>
          <a:stretch>
            <a:fillRect/>
          </a:stretch>
        </p:blipFill>
        <p:spPr>
          <a:xfrm>
            <a:off x="6342235" y="365125"/>
            <a:ext cx="5562600" cy="3829050"/>
          </a:xfrm>
          <a:prstGeom prst="rect">
            <a:avLst/>
          </a:prstGeom>
        </p:spPr>
      </p:pic>
    </p:spTree>
    <p:extLst>
      <p:ext uri="{BB962C8B-B14F-4D97-AF65-F5344CB8AC3E}">
        <p14:creationId xmlns:p14="http://schemas.microsoft.com/office/powerpoint/2010/main" val="11204637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9BCF3-1A71-46C0-85EF-3EBED3241616}"/>
              </a:ext>
            </a:extLst>
          </p:cNvPr>
          <p:cNvSpPr>
            <a:spLocks noGrp="1"/>
          </p:cNvSpPr>
          <p:nvPr>
            <p:ph type="title"/>
          </p:nvPr>
        </p:nvSpPr>
        <p:spPr/>
        <p:txBody>
          <a:bodyPr/>
          <a:lstStyle/>
          <a:p>
            <a:r>
              <a:rPr lang="en-US" dirty="0"/>
              <a:t>GOODS-S 29323</a:t>
            </a:r>
          </a:p>
        </p:txBody>
      </p:sp>
      <p:sp>
        <p:nvSpPr>
          <p:cNvPr id="3" name="Content Placeholder 2">
            <a:extLst>
              <a:ext uri="{FF2B5EF4-FFF2-40B4-BE49-F238E27FC236}">
                <a16:creationId xmlns:a16="http://schemas.microsoft.com/office/drawing/2014/main" id="{FA66FF55-6176-417D-8460-935A14D71A8B}"/>
              </a:ext>
            </a:extLst>
          </p:cNvPr>
          <p:cNvSpPr>
            <a:spLocks noGrp="1"/>
          </p:cNvSpPr>
          <p:nvPr>
            <p:ph idx="1"/>
          </p:nvPr>
        </p:nvSpPr>
        <p:spPr>
          <a:xfrm>
            <a:off x="838200" y="1825625"/>
            <a:ext cx="5406008" cy="4351338"/>
          </a:xfrm>
        </p:spPr>
        <p:txBody>
          <a:bodyPr>
            <a:normAutofit/>
          </a:bodyPr>
          <a:lstStyle/>
          <a:p>
            <a:r>
              <a:rPr lang="en-US" dirty="0"/>
              <a:t>Early supermassive black holes may have collapsed directly from large gas clouds</a:t>
            </a:r>
          </a:p>
          <a:p>
            <a:pPr lvl="1"/>
            <a:r>
              <a:rPr lang="en-US" dirty="0"/>
              <a:t>Matter can fall straight in instead of spiraling around in a disk</a:t>
            </a:r>
          </a:p>
          <a:p>
            <a:r>
              <a:rPr lang="en-US" dirty="0"/>
              <a:t>Searched Hubble surveys for objects matching predictions</a:t>
            </a:r>
          </a:p>
          <a:p>
            <a:pPr lvl="1"/>
            <a:r>
              <a:rPr lang="en-US" dirty="0"/>
              <a:t>Very “red” (infrared-bright) because disk absorbs and re-emits light</a:t>
            </a:r>
          </a:p>
        </p:txBody>
      </p:sp>
      <p:pic>
        <p:nvPicPr>
          <p:cNvPr id="5" name="Picture 4">
            <a:extLst>
              <a:ext uri="{FF2B5EF4-FFF2-40B4-BE49-F238E27FC236}">
                <a16:creationId xmlns:a16="http://schemas.microsoft.com/office/drawing/2014/main" id="{32BAAD58-EEFE-4662-8AC2-90C6CE6525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0360" y="2715452"/>
            <a:ext cx="4663440" cy="3777423"/>
          </a:xfrm>
          <a:prstGeom prst="rect">
            <a:avLst/>
          </a:prstGeom>
        </p:spPr>
      </p:pic>
      <p:pic>
        <p:nvPicPr>
          <p:cNvPr id="6" name="Picture 5">
            <a:extLst>
              <a:ext uri="{FF2B5EF4-FFF2-40B4-BE49-F238E27FC236}">
                <a16:creationId xmlns:a16="http://schemas.microsoft.com/office/drawing/2014/main" id="{32BC3C30-3BDB-4E31-8B56-11F9275E741E}"/>
              </a:ext>
            </a:extLst>
          </p:cNvPr>
          <p:cNvPicPr>
            <a:picLocks noChangeAspect="1"/>
          </p:cNvPicPr>
          <p:nvPr/>
        </p:nvPicPr>
        <p:blipFill>
          <a:blip r:embed="rId4"/>
          <a:stretch>
            <a:fillRect/>
          </a:stretch>
        </p:blipFill>
        <p:spPr>
          <a:xfrm>
            <a:off x="7436062" y="579915"/>
            <a:ext cx="3148117" cy="2674620"/>
          </a:xfrm>
          <a:prstGeom prst="rect">
            <a:avLst/>
          </a:prstGeom>
        </p:spPr>
      </p:pic>
    </p:spTree>
    <p:extLst>
      <p:ext uri="{BB962C8B-B14F-4D97-AF65-F5344CB8AC3E}">
        <p14:creationId xmlns:p14="http://schemas.microsoft.com/office/powerpoint/2010/main" val="16898370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9BCF3-1A71-46C0-85EF-3EBED3241616}"/>
              </a:ext>
            </a:extLst>
          </p:cNvPr>
          <p:cNvSpPr>
            <a:spLocks noGrp="1"/>
          </p:cNvSpPr>
          <p:nvPr>
            <p:ph type="title"/>
          </p:nvPr>
        </p:nvSpPr>
        <p:spPr/>
        <p:txBody>
          <a:bodyPr/>
          <a:lstStyle/>
          <a:p>
            <a:r>
              <a:rPr lang="en-US" dirty="0"/>
              <a:t>PSS 0133+0400 and PSS 0955+5940</a:t>
            </a:r>
          </a:p>
        </p:txBody>
      </p:sp>
      <p:sp>
        <p:nvSpPr>
          <p:cNvPr id="3" name="Content Placeholder 2">
            <a:extLst>
              <a:ext uri="{FF2B5EF4-FFF2-40B4-BE49-F238E27FC236}">
                <a16:creationId xmlns:a16="http://schemas.microsoft.com/office/drawing/2014/main" id="{FA66FF55-6176-417D-8460-935A14D71A8B}"/>
              </a:ext>
            </a:extLst>
          </p:cNvPr>
          <p:cNvSpPr>
            <a:spLocks noGrp="1"/>
          </p:cNvSpPr>
          <p:nvPr>
            <p:ph idx="1"/>
          </p:nvPr>
        </p:nvSpPr>
        <p:spPr>
          <a:xfrm>
            <a:off x="838199" y="1825625"/>
            <a:ext cx="4853941" cy="4351338"/>
          </a:xfrm>
        </p:spPr>
        <p:txBody>
          <a:bodyPr/>
          <a:lstStyle/>
          <a:p>
            <a:r>
              <a:rPr lang="en-US" dirty="0"/>
              <a:t>Quasars 10 billion </a:t>
            </a:r>
            <a:r>
              <a:rPr lang="en-US" dirty="0" err="1"/>
              <a:t>ly</a:t>
            </a:r>
            <a:r>
              <a:rPr lang="en-US" dirty="0"/>
              <a:t> away – very luminous</a:t>
            </a:r>
          </a:p>
          <a:p>
            <a:pPr lvl="1"/>
            <a:r>
              <a:rPr lang="en-US" dirty="0"/>
              <a:t>Used as “standard candles” based on relationship between UV and X-ray flux</a:t>
            </a:r>
          </a:p>
          <a:p>
            <a:r>
              <a:rPr lang="en-US" dirty="0"/>
              <a:t>Track expansion of the universe over time</a:t>
            </a:r>
          </a:p>
          <a:p>
            <a:pPr lvl="1"/>
            <a:r>
              <a:rPr lang="en-US" dirty="0"/>
              <a:t>Dark energy (driving expansion) may be increasing...</a:t>
            </a:r>
          </a:p>
        </p:txBody>
      </p:sp>
      <p:pic>
        <p:nvPicPr>
          <p:cNvPr id="5" name="Picture 4">
            <a:extLst>
              <a:ext uri="{FF2B5EF4-FFF2-40B4-BE49-F238E27FC236}">
                <a16:creationId xmlns:a16="http://schemas.microsoft.com/office/drawing/2014/main" id="{B162621D-1964-4856-9B7C-D5BF513E1B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4990" y="4074123"/>
            <a:ext cx="3972223" cy="2572488"/>
          </a:xfrm>
          <a:prstGeom prst="rect">
            <a:avLst/>
          </a:prstGeom>
        </p:spPr>
      </p:pic>
      <p:pic>
        <p:nvPicPr>
          <p:cNvPr id="6" name="Picture 5">
            <a:extLst>
              <a:ext uri="{FF2B5EF4-FFF2-40B4-BE49-F238E27FC236}">
                <a16:creationId xmlns:a16="http://schemas.microsoft.com/office/drawing/2014/main" id="{88D00BE0-2AC2-4C5D-A914-BE01025DCC3B}"/>
              </a:ext>
            </a:extLst>
          </p:cNvPr>
          <p:cNvPicPr>
            <a:picLocks noChangeAspect="1"/>
          </p:cNvPicPr>
          <p:nvPr/>
        </p:nvPicPr>
        <p:blipFill>
          <a:blip r:embed="rId4"/>
          <a:stretch>
            <a:fillRect/>
          </a:stretch>
        </p:blipFill>
        <p:spPr>
          <a:xfrm>
            <a:off x="8145882" y="1437924"/>
            <a:ext cx="3741213" cy="2894785"/>
          </a:xfrm>
          <a:prstGeom prst="rect">
            <a:avLst/>
          </a:prstGeom>
        </p:spPr>
      </p:pic>
    </p:spTree>
    <p:extLst>
      <p:ext uri="{BB962C8B-B14F-4D97-AF65-F5344CB8AC3E}">
        <p14:creationId xmlns:p14="http://schemas.microsoft.com/office/powerpoint/2010/main" val="19824257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9BCF3-1A71-46C0-85EF-3EBED3241616}"/>
              </a:ext>
            </a:extLst>
          </p:cNvPr>
          <p:cNvSpPr>
            <a:spLocks noGrp="1"/>
          </p:cNvSpPr>
          <p:nvPr>
            <p:ph type="title"/>
          </p:nvPr>
        </p:nvSpPr>
        <p:spPr/>
        <p:txBody>
          <a:bodyPr/>
          <a:lstStyle/>
          <a:p>
            <a:r>
              <a:rPr lang="en-US" dirty="0"/>
              <a:t>GW 151226</a:t>
            </a:r>
          </a:p>
        </p:txBody>
      </p:sp>
      <p:sp>
        <p:nvSpPr>
          <p:cNvPr id="3" name="Content Placeholder 2">
            <a:extLst>
              <a:ext uri="{FF2B5EF4-FFF2-40B4-BE49-F238E27FC236}">
                <a16:creationId xmlns:a16="http://schemas.microsoft.com/office/drawing/2014/main" id="{FA66FF55-6176-417D-8460-935A14D71A8B}"/>
              </a:ext>
            </a:extLst>
          </p:cNvPr>
          <p:cNvSpPr>
            <a:spLocks noGrp="1"/>
          </p:cNvSpPr>
          <p:nvPr>
            <p:ph idx="1"/>
          </p:nvPr>
        </p:nvSpPr>
        <p:spPr>
          <a:xfrm>
            <a:off x="838200" y="1825625"/>
            <a:ext cx="5471160" cy="4351338"/>
          </a:xfrm>
        </p:spPr>
        <p:txBody>
          <a:bodyPr>
            <a:normAutofit/>
          </a:bodyPr>
          <a:lstStyle/>
          <a:p>
            <a:r>
              <a:rPr lang="en-US" dirty="0"/>
              <a:t>2nd confirmed gravitational wave event (December 26, 2015)</a:t>
            </a:r>
          </a:p>
          <a:p>
            <a:pPr lvl="1"/>
            <a:r>
              <a:rPr lang="en-US" dirty="0"/>
              <a:t>Found by LIGO (+ VIRGO)</a:t>
            </a:r>
          </a:p>
          <a:p>
            <a:pPr lvl="1"/>
            <a:r>
              <a:rPr lang="en-US" dirty="0"/>
              <a:t>General Relativity still works!</a:t>
            </a:r>
          </a:p>
          <a:p>
            <a:pPr lvl="1"/>
            <a:r>
              <a:rPr lang="en-US" dirty="0"/>
              <a:t>Location hard to constrain</a:t>
            </a:r>
          </a:p>
          <a:p>
            <a:r>
              <a:rPr lang="en-US" dirty="0"/>
              <a:t>Merger of two black holes</a:t>
            </a:r>
          </a:p>
          <a:p>
            <a:pPr lvl="1"/>
            <a:r>
              <a:rPr lang="en-US" dirty="0" err="1"/>
              <a:t>M_final</a:t>
            </a:r>
            <a:r>
              <a:rPr lang="en-US" dirty="0"/>
              <a:t> = 20.8 </a:t>
            </a:r>
            <a:r>
              <a:rPr lang="en-US" dirty="0" err="1"/>
              <a:t>Msun</a:t>
            </a:r>
            <a:r>
              <a:rPr lang="en-US" dirty="0"/>
              <a:t>, less than combined mass before merger (turned into energy)</a:t>
            </a:r>
          </a:p>
        </p:txBody>
      </p:sp>
      <p:grpSp>
        <p:nvGrpSpPr>
          <p:cNvPr id="7" name="Group 6">
            <a:extLst>
              <a:ext uri="{FF2B5EF4-FFF2-40B4-BE49-F238E27FC236}">
                <a16:creationId xmlns:a16="http://schemas.microsoft.com/office/drawing/2014/main" id="{44BE860F-489C-44C6-B140-23F1DE1412D4}"/>
              </a:ext>
            </a:extLst>
          </p:cNvPr>
          <p:cNvGrpSpPr/>
          <p:nvPr/>
        </p:nvGrpSpPr>
        <p:grpSpPr>
          <a:xfrm>
            <a:off x="6845914" y="471259"/>
            <a:ext cx="4965413" cy="2438858"/>
            <a:chOff x="5972856" y="3534984"/>
            <a:chExt cx="5592979" cy="2747099"/>
          </a:xfrm>
        </p:grpSpPr>
        <p:pic>
          <p:nvPicPr>
            <p:cNvPr id="5" name="Picture 4">
              <a:extLst>
                <a:ext uri="{FF2B5EF4-FFF2-40B4-BE49-F238E27FC236}">
                  <a16:creationId xmlns:a16="http://schemas.microsoft.com/office/drawing/2014/main" id="{395C09EF-2451-4ADC-B3A6-BE63F66507E5}"/>
                </a:ext>
              </a:extLst>
            </p:cNvPr>
            <p:cNvPicPr>
              <a:picLocks noChangeAspect="1"/>
            </p:cNvPicPr>
            <p:nvPr/>
          </p:nvPicPr>
          <p:blipFill rotWithShape="1">
            <a:blip r:embed="rId3">
              <a:extLst>
                <a:ext uri="{28A0092B-C50C-407E-A947-70E740481C1C}">
                  <a14:useLocalDpi xmlns:a14="http://schemas.microsoft.com/office/drawing/2010/main" val="0"/>
                </a:ext>
              </a:extLst>
            </a:blip>
            <a:srcRect b="73735"/>
            <a:stretch/>
          </p:blipFill>
          <p:spPr>
            <a:xfrm>
              <a:off x="5972856" y="3534984"/>
              <a:ext cx="5592979" cy="1142861"/>
            </a:xfrm>
            <a:prstGeom prst="rect">
              <a:avLst/>
            </a:prstGeom>
          </p:spPr>
        </p:pic>
        <p:pic>
          <p:nvPicPr>
            <p:cNvPr id="6" name="Picture 5">
              <a:extLst>
                <a:ext uri="{FF2B5EF4-FFF2-40B4-BE49-F238E27FC236}">
                  <a16:creationId xmlns:a16="http://schemas.microsoft.com/office/drawing/2014/main" id="{A0CDFF41-88BC-4168-B313-3ED1FBEC8575}"/>
                </a:ext>
              </a:extLst>
            </p:cNvPr>
            <p:cNvPicPr>
              <a:picLocks noChangeAspect="1"/>
            </p:cNvPicPr>
            <p:nvPr/>
          </p:nvPicPr>
          <p:blipFill rotWithShape="1">
            <a:blip r:embed="rId3">
              <a:extLst>
                <a:ext uri="{28A0092B-C50C-407E-A947-70E740481C1C}">
                  <a14:useLocalDpi xmlns:a14="http://schemas.microsoft.com/office/drawing/2010/main" val="0"/>
                </a:ext>
              </a:extLst>
            </a:blip>
            <a:srcRect t="64800"/>
            <a:stretch/>
          </p:blipFill>
          <p:spPr>
            <a:xfrm>
              <a:off x="5972856" y="4750421"/>
              <a:ext cx="5592979" cy="1531662"/>
            </a:xfrm>
            <a:prstGeom prst="rect">
              <a:avLst/>
            </a:prstGeom>
          </p:spPr>
        </p:pic>
      </p:grpSp>
      <p:pic>
        <p:nvPicPr>
          <p:cNvPr id="10" name="Picture 9">
            <a:extLst>
              <a:ext uri="{FF2B5EF4-FFF2-40B4-BE49-F238E27FC236}">
                <a16:creationId xmlns:a16="http://schemas.microsoft.com/office/drawing/2014/main" id="{4EBF6DE7-ACD6-4CC2-9E47-6C942F5C3F5F}"/>
              </a:ext>
            </a:extLst>
          </p:cNvPr>
          <p:cNvPicPr>
            <a:picLocks noChangeAspect="1"/>
          </p:cNvPicPr>
          <p:nvPr/>
        </p:nvPicPr>
        <p:blipFill rotWithShape="1">
          <a:blip r:embed="rId4">
            <a:extLst>
              <a:ext uri="{28A0092B-C50C-407E-A947-70E740481C1C}">
                <a14:useLocalDpi xmlns:a14="http://schemas.microsoft.com/office/drawing/2010/main" val="0"/>
              </a:ext>
            </a:extLst>
          </a:blip>
          <a:srcRect l="59899" b="54667"/>
          <a:stretch/>
        </p:blipFill>
        <p:spPr>
          <a:xfrm>
            <a:off x="8506489" y="3076219"/>
            <a:ext cx="3099098" cy="2645108"/>
          </a:xfrm>
          <a:prstGeom prst="rect">
            <a:avLst/>
          </a:prstGeom>
        </p:spPr>
      </p:pic>
      <p:pic>
        <p:nvPicPr>
          <p:cNvPr id="8" name="Picture 7">
            <a:extLst>
              <a:ext uri="{FF2B5EF4-FFF2-40B4-BE49-F238E27FC236}">
                <a16:creationId xmlns:a16="http://schemas.microsoft.com/office/drawing/2014/main" id="{A063D34F-A880-4A55-B0B9-DD26D2DA279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47573" y="3501239"/>
            <a:ext cx="2920704" cy="2991636"/>
          </a:xfrm>
          <a:prstGeom prst="rect">
            <a:avLst/>
          </a:prstGeom>
        </p:spPr>
      </p:pic>
    </p:spTree>
    <p:extLst>
      <p:ext uri="{BB962C8B-B14F-4D97-AF65-F5344CB8AC3E}">
        <p14:creationId xmlns:p14="http://schemas.microsoft.com/office/powerpoint/2010/main" val="364055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4FD60-D292-404E-BEF0-5429986FEB46}"/>
              </a:ext>
            </a:extLst>
          </p:cNvPr>
          <p:cNvSpPr>
            <a:spLocks noGrp="1"/>
          </p:cNvSpPr>
          <p:nvPr>
            <p:ph type="title"/>
          </p:nvPr>
        </p:nvSpPr>
        <p:spPr/>
        <p:txBody>
          <a:bodyPr/>
          <a:lstStyle/>
          <a:p>
            <a:r>
              <a:rPr lang="en-US" dirty="0"/>
              <a:t>GRB 150101B</a:t>
            </a:r>
          </a:p>
        </p:txBody>
      </p:sp>
      <p:sp>
        <p:nvSpPr>
          <p:cNvPr id="3" name="Content Placeholder 2">
            <a:extLst>
              <a:ext uri="{FF2B5EF4-FFF2-40B4-BE49-F238E27FC236}">
                <a16:creationId xmlns:a16="http://schemas.microsoft.com/office/drawing/2014/main" id="{35DC5815-AB88-4C3B-AE01-E0F439ED130D}"/>
              </a:ext>
            </a:extLst>
          </p:cNvPr>
          <p:cNvSpPr>
            <a:spLocks noGrp="1"/>
          </p:cNvSpPr>
          <p:nvPr>
            <p:ph idx="1"/>
          </p:nvPr>
        </p:nvSpPr>
        <p:spPr>
          <a:xfrm>
            <a:off x="838200" y="1825625"/>
            <a:ext cx="5494020" cy="4351338"/>
          </a:xfrm>
        </p:spPr>
        <p:txBody>
          <a:bodyPr/>
          <a:lstStyle/>
          <a:p>
            <a:r>
              <a:rPr lang="en-US" dirty="0"/>
              <a:t>Short gamma-ray burst (&lt; 0.1 sec!)</a:t>
            </a:r>
          </a:p>
          <a:p>
            <a:pPr lvl="1"/>
            <a:r>
              <a:rPr lang="en-US" dirty="0"/>
              <a:t>Detected by Fermi (gamma-ray)</a:t>
            </a:r>
          </a:p>
          <a:p>
            <a:pPr lvl="1"/>
            <a:r>
              <a:rPr lang="en-US" dirty="0"/>
              <a:t>Fast follow-up by Swift, Chandra, Hubble, and more!</a:t>
            </a:r>
          </a:p>
          <a:p>
            <a:r>
              <a:rPr lang="en-US" dirty="0"/>
              <a:t>Similar to GW 170817</a:t>
            </a:r>
          </a:p>
          <a:p>
            <a:pPr lvl="1"/>
            <a:r>
              <a:rPr lang="en-US" dirty="0"/>
              <a:t>Known neutron star + neutron star merger (</a:t>
            </a:r>
            <a:r>
              <a:rPr lang="en-US" dirty="0" err="1"/>
              <a:t>kilonova</a:t>
            </a:r>
            <a:r>
              <a:rPr lang="en-US" dirty="0"/>
              <a:t>)</a:t>
            </a:r>
          </a:p>
          <a:p>
            <a:pPr lvl="1"/>
            <a:r>
              <a:rPr lang="en-US" dirty="0"/>
              <a:t>Observed in gravitational waves (LIGO) and multiple wavelengths</a:t>
            </a:r>
          </a:p>
        </p:txBody>
      </p:sp>
      <p:grpSp>
        <p:nvGrpSpPr>
          <p:cNvPr id="8" name="Group 7">
            <a:extLst>
              <a:ext uri="{FF2B5EF4-FFF2-40B4-BE49-F238E27FC236}">
                <a16:creationId xmlns:a16="http://schemas.microsoft.com/office/drawing/2014/main" id="{DEBE2622-D7D5-4685-A079-FB0FAB6952FE}"/>
              </a:ext>
            </a:extLst>
          </p:cNvPr>
          <p:cNvGrpSpPr/>
          <p:nvPr/>
        </p:nvGrpSpPr>
        <p:grpSpPr>
          <a:xfrm>
            <a:off x="6573328" y="2690178"/>
            <a:ext cx="3854720" cy="3944937"/>
            <a:chOff x="6583680" y="2348389"/>
            <a:chExt cx="3854720" cy="3944937"/>
          </a:xfrm>
        </p:grpSpPr>
        <p:pic>
          <p:nvPicPr>
            <p:cNvPr id="6" name="Picture 5">
              <a:extLst>
                <a:ext uri="{FF2B5EF4-FFF2-40B4-BE49-F238E27FC236}">
                  <a16:creationId xmlns:a16="http://schemas.microsoft.com/office/drawing/2014/main" id="{B9632CE3-4CF8-4DDA-BCD8-0213D9F0B9D5}"/>
                </a:ext>
              </a:extLst>
            </p:cNvPr>
            <p:cNvPicPr>
              <a:picLocks noChangeAspect="1"/>
            </p:cNvPicPr>
            <p:nvPr/>
          </p:nvPicPr>
          <p:blipFill>
            <a:blip r:embed="rId3"/>
            <a:stretch>
              <a:fillRect/>
            </a:stretch>
          </p:blipFill>
          <p:spPr>
            <a:xfrm>
              <a:off x="6583680" y="2348389"/>
              <a:ext cx="3854720" cy="3944937"/>
            </a:xfrm>
            <a:prstGeom prst="rect">
              <a:avLst/>
            </a:prstGeom>
          </p:spPr>
        </p:pic>
        <p:sp>
          <p:nvSpPr>
            <p:cNvPr id="7" name="Rectangle 6">
              <a:extLst>
                <a:ext uri="{FF2B5EF4-FFF2-40B4-BE49-F238E27FC236}">
                  <a16:creationId xmlns:a16="http://schemas.microsoft.com/office/drawing/2014/main" id="{94E84306-3548-4EDA-BCE5-B263F3FE04CB}"/>
                </a:ext>
              </a:extLst>
            </p:cNvPr>
            <p:cNvSpPr/>
            <p:nvPr/>
          </p:nvSpPr>
          <p:spPr>
            <a:xfrm>
              <a:off x="8511040" y="2594434"/>
              <a:ext cx="1719888" cy="15980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a:extLst>
              <a:ext uri="{FF2B5EF4-FFF2-40B4-BE49-F238E27FC236}">
                <a16:creationId xmlns:a16="http://schemas.microsoft.com/office/drawing/2014/main" id="{2697C6C7-53C2-449E-9034-AD2F1302FC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83568" y="584079"/>
            <a:ext cx="3078480" cy="3078480"/>
          </a:xfrm>
          <a:prstGeom prst="rect">
            <a:avLst/>
          </a:prstGeom>
        </p:spPr>
      </p:pic>
    </p:spTree>
    <p:extLst>
      <p:ext uri="{BB962C8B-B14F-4D97-AF65-F5344CB8AC3E}">
        <p14:creationId xmlns:p14="http://schemas.microsoft.com/office/powerpoint/2010/main" val="6975614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FF9D0-FEC0-48CE-8B1F-B0FFF8C212D8}"/>
              </a:ext>
            </a:extLst>
          </p:cNvPr>
          <p:cNvSpPr>
            <a:spLocks noGrp="1"/>
          </p:cNvSpPr>
          <p:nvPr>
            <p:ph type="title"/>
          </p:nvPr>
        </p:nvSpPr>
        <p:spPr/>
        <p:txBody>
          <a:bodyPr/>
          <a:lstStyle/>
          <a:p>
            <a:r>
              <a:rPr lang="en-US" dirty="0"/>
              <a:t>Multi-Wavelength Observations</a:t>
            </a:r>
          </a:p>
        </p:txBody>
      </p:sp>
      <p:sp>
        <p:nvSpPr>
          <p:cNvPr id="3" name="Content Placeholder 2">
            <a:extLst>
              <a:ext uri="{FF2B5EF4-FFF2-40B4-BE49-F238E27FC236}">
                <a16:creationId xmlns:a16="http://schemas.microsoft.com/office/drawing/2014/main" id="{2282944F-26F2-428F-A32C-852EC26EFD2C}"/>
              </a:ext>
            </a:extLst>
          </p:cNvPr>
          <p:cNvSpPr>
            <a:spLocks noGrp="1"/>
          </p:cNvSpPr>
          <p:nvPr>
            <p:ph idx="1"/>
          </p:nvPr>
        </p:nvSpPr>
        <p:spPr/>
        <p:txBody>
          <a:bodyPr/>
          <a:lstStyle/>
          <a:p>
            <a:endParaRPr lang="en-US"/>
          </a:p>
        </p:txBody>
      </p:sp>
      <p:pic>
        <p:nvPicPr>
          <p:cNvPr id="4" name="Google Shape;306;p38" descr="http://www.atnf.csiro.au/people/lop009/images/M51_multiwavelength_7_+CO_english.jpg">
            <a:extLst>
              <a:ext uri="{FF2B5EF4-FFF2-40B4-BE49-F238E27FC236}">
                <a16:creationId xmlns:a16="http://schemas.microsoft.com/office/drawing/2014/main" id="{3F794BE0-7B37-4851-92A8-19E1C7E20DB0}"/>
              </a:ext>
            </a:extLst>
          </p:cNvPr>
          <p:cNvPicPr preferRelativeResize="0"/>
          <p:nvPr/>
        </p:nvPicPr>
        <p:blipFill rotWithShape="1">
          <a:blip r:embed="rId3">
            <a:alphaModFix/>
          </a:blip>
          <a:srcRect/>
          <a:stretch/>
        </p:blipFill>
        <p:spPr>
          <a:xfrm>
            <a:off x="838200" y="1568451"/>
            <a:ext cx="10515600" cy="4352791"/>
          </a:xfrm>
          <a:prstGeom prst="rect">
            <a:avLst/>
          </a:prstGeom>
          <a:noFill/>
          <a:ln w="9525" cap="flat" cmpd="sng">
            <a:solidFill>
              <a:schemeClr val="lt1"/>
            </a:solidFill>
            <a:prstDash val="solid"/>
            <a:round/>
            <a:headEnd type="none" w="sm" len="sm"/>
            <a:tailEnd type="none" w="sm" len="sm"/>
          </a:ln>
        </p:spPr>
      </p:pic>
    </p:spTree>
    <p:extLst>
      <p:ext uri="{BB962C8B-B14F-4D97-AF65-F5344CB8AC3E}">
        <p14:creationId xmlns:p14="http://schemas.microsoft.com/office/powerpoint/2010/main" val="10316310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FF9D0-FEC0-48CE-8B1F-B0FFF8C212D8}"/>
              </a:ext>
            </a:extLst>
          </p:cNvPr>
          <p:cNvSpPr>
            <a:spLocks noGrp="1"/>
          </p:cNvSpPr>
          <p:nvPr>
            <p:ph type="title"/>
          </p:nvPr>
        </p:nvSpPr>
        <p:spPr/>
        <p:txBody>
          <a:bodyPr/>
          <a:lstStyle/>
          <a:p>
            <a:r>
              <a:rPr lang="en-US" dirty="0"/>
              <a:t>Spectra</a:t>
            </a:r>
          </a:p>
        </p:txBody>
      </p:sp>
      <p:sp>
        <p:nvSpPr>
          <p:cNvPr id="3" name="Content Placeholder 2">
            <a:extLst>
              <a:ext uri="{FF2B5EF4-FFF2-40B4-BE49-F238E27FC236}">
                <a16:creationId xmlns:a16="http://schemas.microsoft.com/office/drawing/2014/main" id="{2282944F-26F2-428F-A32C-852EC26EFD2C}"/>
              </a:ext>
            </a:extLst>
          </p:cNvPr>
          <p:cNvSpPr>
            <a:spLocks noGrp="1"/>
          </p:cNvSpPr>
          <p:nvPr>
            <p:ph idx="1"/>
          </p:nvPr>
        </p:nvSpPr>
        <p:spPr/>
        <p:txBody>
          <a:bodyPr/>
          <a:lstStyle/>
          <a:p>
            <a:endParaRPr lang="en-US"/>
          </a:p>
        </p:txBody>
      </p:sp>
      <p:pic>
        <p:nvPicPr>
          <p:cNvPr id="4" name="Google Shape;339;p42">
            <a:extLst>
              <a:ext uri="{FF2B5EF4-FFF2-40B4-BE49-F238E27FC236}">
                <a16:creationId xmlns:a16="http://schemas.microsoft.com/office/drawing/2014/main" id="{ABAE76D1-B519-436C-BE7E-5ABACB2B2A78}"/>
              </a:ext>
            </a:extLst>
          </p:cNvPr>
          <p:cNvPicPr preferRelativeResize="0"/>
          <p:nvPr/>
        </p:nvPicPr>
        <p:blipFill rotWithShape="1">
          <a:blip r:embed="rId3">
            <a:alphaModFix/>
          </a:blip>
          <a:srcRect l="6484" t="8754" r="8260" b="4896"/>
          <a:stretch/>
        </p:blipFill>
        <p:spPr>
          <a:xfrm>
            <a:off x="838200" y="1463040"/>
            <a:ext cx="4848225" cy="4746157"/>
          </a:xfrm>
          <a:prstGeom prst="rect">
            <a:avLst/>
          </a:prstGeom>
          <a:noFill/>
          <a:ln>
            <a:noFill/>
          </a:ln>
        </p:spPr>
      </p:pic>
      <p:pic>
        <p:nvPicPr>
          <p:cNvPr id="5" name="Google Shape;340;p42" descr="http://www.atnf.csiro.au/outreach/education/senior/astrophysics/images/spectra/2dFfourgalspeccomp1.gif">
            <a:extLst>
              <a:ext uri="{FF2B5EF4-FFF2-40B4-BE49-F238E27FC236}">
                <a16:creationId xmlns:a16="http://schemas.microsoft.com/office/drawing/2014/main" id="{B5B47F5F-9845-4ECF-BB1E-7C1546ED9E0B}"/>
              </a:ext>
            </a:extLst>
          </p:cNvPr>
          <p:cNvPicPr preferRelativeResize="0"/>
          <p:nvPr/>
        </p:nvPicPr>
        <p:blipFill rotWithShape="1">
          <a:blip r:embed="rId4">
            <a:alphaModFix/>
          </a:blip>
          <a:srcRect/>
          <a:stretch/>
        </p:blipFill>
        <p:spPr>
          <a:xfrm>
            <a:off x="6238875" y="3701643"/>
            <a:ext cx="5114925" cy="2291487"/>
          </a:xfrm>
          <a:prstGeom prst="rect">
            <a:avLst/>
          </a:prstGeom>
          <a:noFill/>
          <a:ln>
            <a:noFill/>
          </a:ln>
        </p:spPr>
      </p:pic>
      <p:pic>
        <p:nvPicPr>
          <p:cNvPr id="6" name="Google Shape;341;p42" descr="https://www.cfa.harvard.edu/ssp/images/SolarCCD.jpg">
            <a:extLst>
              <a:ext uri="{FF2B5EF4-FFF2-40B4-BE49-F238E27FC236}">
                <a16:creationId xmlns:a16="http://schemas.microsoft.com/office/drawing/2014/main" id="{67329CA1-A1E7-42A0-AFC5-670D1DCD0257}"/>
              </a:ext>
            </a:extLst>
          </p:cNvPr>
          <p:cNvPicPr preferRelativeResize="0"/>
          <p:nvPr/>
        </p:nvPicPr>
        <p:blipFill rotWithShape="1">
          <a:blip r:embed="rId5">
            <a:alphaModFix/>
          </a:blip>
          <a:srcRect/>
          <a:stretch/>
        </p:blipFill>
        <p:spPr>
          <a:xfrm>
            <a:off x="6542777" y="688975"/>
            <a:ext cx="4507120" cy="2743200"/>
          </a:xfrm>
          <a:prstGeom prst="rect">
            <a:avLst/>
          </a:prstGeom>
          <a:noFill/>
          <a:ln w="9525" cap="flat" cmpd="sng">
            <a:solidFill>
              <a:schemeClr val="lt1"/>
            </a:solidFill>
            <a:prstDash val="solid"/>
            <a:round/>
            <a:headEnd type="none" w="sm" len="sm"/>
            <a:tailEnd type="none" w="sm" len="sm"/>
          </a:ln>
        </p:spPr>
      </p:pic>
    </p:spTree>
    <p:extLst>
      <p:ext uri="{BB962C8B-B14F-4D97-AF65-F5344CB8AC3E}">
        <p14:creationId xmlns:p14="http://schemas.microsoft.com/office/powerpoint/2010/main" val="27410086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FF9D0-FEC0-48CE-8B1F-B0FFF8C212D8}"/>
              </a:ext>
            </a:extLst>
          </p:cNvPr>
          <p:cNvSpPr>
            <a:spLocks noGrp="1"/>
          </p:cNvSpPr>
          <p:nvPr>
            <p:ph type="title"/>
          </p:nvPr>
        </p:nvSpPr>
        <p:spPr/>
        <p:txBody>
          <a:bodyPr/>
          <a:lstStyle/>
          <a:p>
            <a:r>
              <a:rPr lang="en-US" dirty="0"/>
              <a:t>Type </a:t>
            </a:r>
            <a:r>
              <a:rPr lang="en-US" dirty="0" err="1"/>
              <a:t>Ia</a:t>
            </a:r>
            <a:r>
              <a:rPr lang="en-US" dirty="0"/>
              <a:t> Supernovae</a:t>
            </a:r>
          </a:p>
        </p:txBody>
      </p:sp>
      <p:sp>
        <p:nvSpPr>
          <p:cNvPr id="3" name="Content Placeholder 2">
            <a:extLst>
              <a:ext uri="{FF2B5EF4-FFF2-40B4-BE49-F238E27FC236}">
                <a16:creationId xmlns:a16="http://schemas.microsoft.com/office/drawing/2014/main" id="{2282944F-26F2-428F-A32C-852EC26EFD2C}"/>
              </a:ext>
            </a:extLst>
          </p:cNvPr>
          <p:cNvSpPr>
            <a:spLocks noGrp="1"/>
          </p:cNvSpPr>
          <p:nvPr>
            <p:ph idx="1"/>
          </p:nvPr>
        </p:nvSpPr>
        <p:spPr>
          <a:xfrm>
            <a:off x="838200" y="1825625"/>
            <a:ext cx="6682740" cy="4351338"/>
          </a:xfrm>
        </p:spPr>
        <p:txBody>
          <a:bodyPr/>
          <a:lstStyle/>
          <a:p>
            <a:r>
              <a:rPr lang="en-US" dirty="0"/>
              <a:t>From white dwarf with mass &gt; 1.4 solar masses (Chandrasekhar Limit)</a:t>
            </a:r>
          </a:p>
          <a:p>
            <a:r>
              <a:rPr lang="en-US" dirty="0"/>
              <a:t>“Standard candle” for measuring distance because they are all the same brightness (well... maybe)</a:t>
            </a:r>
          </a:p>
          <a:p>
            <a:pPr lvl="1"/>
            <a:r>
              <a:rPr lang="en-US" dirty="0"/>
              <a:t>Slow mass transfer from binary companion, mass = 1.4 solar masses</a:t>
            </a:r>
          </a:p>
          <a:p>
            <a:pPr lvl="1"/>
            <a:r>
              <a:rPr lang="en-US" dirty="0"/>
              <a:t>Collision with another white dwarf, mass = ???</a:t>
            </a:r>
          </a:p>
        </p:txBody>
      </p:sp>
      <p:pic>
        <p:nvPicPr>
          <p:cNvPr id="4" name="Picture 3">
            <a:extLst>
              <a:ext uri="{FF2B5EF4-FFF2-40B4-BE49-F238E27FC236}">
                <a16:creationId xmlns:a16="http://schemas.microsoft.com/office/drawing/2014/main" id="{D0865B96-58FD-497F-8506-100459C4F943}"/>
              </a:ext>
            </a:extLst>
          </p:cNvPr>
          <p:cNvPicPr>
            <a:picLocks noChangeAspect="1"/>
          </p:cNvPicPr>
          <p:nvPr/>
        </p:nvPicPr>
        <p:blipFill>
          <a:blip r:embed="rId3"/>
          <a:stretch>
            <a:fillRect/>
          </a:stretch>
        </p:blipFill>
        <p:spPr>
          <a:xfrm>
            <a:off x="7753350" y="1195388"/>
            <a:ext cx="3600450" cy="4981575"/>
          </a:xfrm>
          <a:prstGeom prst="rect">
            <a:avLst/>
          </a:prstGeom>
        </p:spPr>
      </p:pic>
    </p:spTree>
    <p:extLst>
      <p:ext uri="{BB962C8B-B14F-4D97-AF65-F5344CB8AC3E}">
        <p14:creationId xmlns:p14="http://schemas.microsoft.com/office/powerpoint/2010/main" val="14748268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3D8CE-495F-4ADB-9211-D7A7E9646128}"/>
              </a:ext>
            </a:extLst>
          </p:cNvPr>
          <p:cNvSpPr>
            <a:spLocks noGrp="1"/>
          </p:cNvSpPr>
          <p:nvPr>
            <p:ph type="title"/>
          </p:nvPr>
        </p:nvSpPr>
        <p:spPr/>
        <p:txBody>
          <a:bodyPr/>
          <a:lstStyle/>
          <a:p>
            <a:r>
              <a:rPr lang="en-US" dirty="0"/>
              <a:t>AGNs &amp; Quasars</a:t>
            </a:r>
          </a:p>
        </p:txBody>
      </p:sp>
      <p:sp>
        <p:nvSpPr>
          <p:cNvPr id="3" name="Content Placeholder 2">
            <a:extLst>
              <a:ext uri="{FF2B5EF4-FFF2-40B4-BE49-F238E27FC236}">
                <a16:creationId xmlns:a16="http://schemas.microsoft.com/office/drawing/2014/main" id="{DCA4DCD6-3BB5-4FC6-855C-25947B156279}"/>
              </a:ext>
            </a:extLst>
          </p:cNvPr>
          <p:cNvSpPr>
            <a:spLocks noGrp="1"/>
          </p:cNvSpPr>
          <p:nvPr>
            <p:ph idx="1"/>
          </p:nvPr>
        </p:nvSpPr>
        <p:spPr>
          <a:xfrm>
            <a:off x="838200" y="1825625"/>
            <a:ext cx="5463631" cy="4351338"/>
          </a:xfrm>
        </p:spPr>
        <p:txBody>
          <a:bodyPr/>
          <a:lstStyle/>
          <a:p>
            <a:r>
              <a:rPr lang="en-US" dirty="0"/>
              <a:t>Bright across many wavelengths, often variable</a:t>
            </a:r>
          </a:p>
          <a:p>
            <a:r>
              <a:rPr lang="en-US" dirty="0"/>
              <a:t>Unified Model – all AGNs/quasars are similar, just viewed from different angles</a:t>
            </a:r>
          </a:p>
          <a:p>
            <a:pPr lvl="1"/>
            <a:r>
              <a:rPr lang="en-US" dirty="0"/>
              <a:t>Disk of matter accreting onto a supermassive black hole</a:t>
            </a:r>
          </a:p>
          <a:p>
            <a:pPr lvl="1"/>
            <a:r>
              <a:rPr lang="en-US" dirty="0"/>
              <a:t>Sometimes (but not always) produces a narrow jet</a:t>
            </a:r>
          </a:p>
        </p:txBody>
      </p:sp>
      <p:pic>
        <p:nvPicPr>
          <p:cNvPr id="5" name="Picture 4">
            <a:extLst>
              <a:ext uri="{FF2B5EF4-FFF2-40B4-BE49-F238E27FC236}">
                <a16:creationId xmlns:a16="http://schemas.microsoft.com/office/drawing/2014/main" id="{58533F67-12D1-4DA1-BE04-1B95055BAA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1831" y="1271272"/>
            <a:ext cx="5463631" cy="5097462"/>
          </a:xfrm>
          <a:prstGeom prst="rect">
            <a:avLst/>
          </a:prstGeom>
        </p:spPr>
      </p:pic>
    </p:spTree>
    <p:extLst>
      <p:ext uri="{BB962C8B-B14F-4D97-AF65-F5344CB8AC3E}">
        <p14:creationId xmlns:p14="http://schemas.microsoft.com/office/powerpoint/2010/main" val="20260576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3D8CE-495F-4ADB-9211-D7A7E9646128}"/>
              </a:ext>
            </a:extLst>
          </p:cNvPr>
          <p:cNvSpPr>
            <a:spLocks noGrp="1"/>
          </p:cNvSpPr>
          <p:nvPr>
            <p:ph type="title"/>
          </p:nvPr>
        </p:nvSpPr>
        <p:spPr/>
        <p:txBody>
          <a:bodyPr/>
          <a:lstStyle/>
          <a:p>
            <a:r>
              <a:rPr lang="en-US" dirty="0"/>
              <a:t>Dark Matter</a:t>
            </a:r>
          </a:p>
        </p:txBody>
      </p:sp>
      <p:sp>
        <p:nvSpPr>
          <p:cNvPr id="3" name="Content Placeholder 2">
            <a:extLst>
              <a:ext uri="{FF2B5EF4-FFF2-40B4-BE49-F238E27FC236}">
                <a16:creationId xmlns:a16="http://schemas.microsoft.com/office/drawing/2014/main" id="{DCA4DCD6-3BB5-4FC6-855C-25947B156279}"/>
              </a:ext>
            </a:extLst>
          </p:cNvPr>
          <p:cNvSpPr>
            <a:spLocks noGrp="1"/>
          </p:cNvSpPr>
          <p:nvPr>
            <p:ph idx="1"/>
          </p:nvPr>
        </p:nvSpPr>
        <p:spPr>
          <a:xfrm>
            <a:off x="838200" y="1825625"/>
            <a:ext cx="5904264" cy="4351338"/>
          </a:xfrm>
        </p:spPr>
        <p:txBody>
          <a:bodyPr/>
          <a:lstStyle/>
          <a:p>
            <a:r>
              <a:rPr lang="en-US" dirty="0"/>
              <a:t>Several times more mass than “normal” matter</a:t>
            </a:r>
          </a:p>
          <a:p>
            <a:r>
              <a:rPr lang="en-US" dirty="0"/>
              <a:t>Galactic orbital velocities should follow Kepler’s Law</a:t>
            </a:r>
          </a:p>
          <a:p>
            <a:pPr lvl="1"/>
            <a:r>
              <a:rPr lang="en-US" dirty="0"/>
              <a:t>Instead, rotation curves are flat</a:t>
            </a:r>
          </a:p>
          <a:p>
            <a:r>
              <a:rPr lang="en-US" dirty="0"/>
              <a:t>Gravitational lensing</a:t>
            </a:r>
          </a:p>
          <a:p>
            <a:pPr lvl="1"/>
            <a:r>
              <a:rPr lang="en-US" dirty="0"/>
              <a:t>Mass bends light paths</a:t>
            </a:r>
          </a:p>
          <a:p>
            <a:pPr lvl="1"/>
            <a:r>
              <a:rPr lang="en-US" dirty="0"/>
              <a:t>Strong lensing (multiple images or arcs) vs. weak lensing (shape distortion)</a:t>
            </a:r>
          </a:p>
        </p:txBody>
      </p:sp>
      <p:pic>
        <p:nvPicPr>
          <p:cNvPr id="9" name="Picture 8">
            <a:extLst>
              <a:ext uri="{FF2B5EF4-FFF2-40B4-BE49-F238E27FC236}">
                <a16:creationId xmlns:a16="http://schemas.microsoft.com/office/drawing/2014/main" id="{31F6B002-D9D4-4C0D-836D-12B16A967D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42463" y="548163"/>
            <a:ext cx="4268435" cy="2743994"/>
          </a:xfrm>
          <a:prstGeom prst="rect">
            <a:avLst/>
          </a:prstGeom>
        </p:spPr>
      </p:pic>
      <p:pic>
        <p:nvPicPr>
          <p:cNvPr id="11" name="Picture 10">
            <a:extLst>
              <a:ext uri="{FF2B5EF4-FFF2-40B4-BE49-F238E27FC236}">
                <a16:creationId xmlns:a16="http://schemas.microsoft.com/office/drawing/2014/main" id="{3906D84C-2F00-4795-9345-4568DE20B2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07367" y="3439224"/>
            <a:ext cx="2738628" cy="3134868"/>
          </a:xfrm>
          <a:prstGeom prst="rect">
            <a:avLst/>
          </a:prstGeom>
        </p:spPr>
      </p:pic>
    </p:spTree>
    <p:extLst>
      <p:ext uri="{BB962C8B-B14F-4D97-AF65-F5344CB8AC3E}">
        <p14:creationId xmlns:p14="http://schemas.microsoft.com/office/powerpoint/2010/main" val="600215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3D8CE-495F-4ADB-9211-D7A7E9646128}"/>
              </a:ext>
            </a:extLst>
          </p:cNvPr>
          <p:cNvSpPr>
            <a:spLocks noGrp="1"/>
          </p:cNvSpPr>
          <p:nvPr>
            <p:ph type="title"/>
          </p:nvPr>
        </p:nvSpPr>
        <p:spPr/>
        <p:txBody>
          <a:bodyPr/>
          <a:lstStyle/>
          <a:p>
            <a:r>
              <a:rPr lang="en-US" dirty="0"/>
              <a:t>Cosmic Microwave Background</a:t>
            </a:r>
          </a:p>
        </p:txBody>
      </p:sp>
      <p:sp>
        <p:nvSpPr>
          <p:cNvPr id="3" name="Content Placeholder 2">
            <a:extLst>
              <a:ext uri="{FF2B5EF4-FFF2-40B4-BE49-F238E27FC236}">
                <a16:creationId xmlns:a16="http://schemas.microsoft.com/office/drawing/2014/main" id="{DCA4DCD6-3BB5-4FC6-855C-25947B156279}"/>
              </a:ext>
            </a:extLst>
          </p:cNvPr>
          <p:cNvSpPr>
            <a:spLocks noGrp="1"/>
          </p:cNvSpPr>
          <p:nvPr>
            <p:ph idx="1"/>
          </p:nvPr>
        </p:nvSpPr>
        <p:spPr>
          <a:xfrm>
            <a:off x="838200" y="1825625"/>
            <a:ext cx="5814060" cy="4351338"/>
          </a:xfrm>
        </p:spPr>
        <p:txBody>
          <a:bodyPr/>
          <a:lstStyle/>
          <a:p>
            <a:r>
              <a:rPr lang="en-US" dirty="0"/>
              <a:t>Era of Recombination</a:t>
            </a:r>
          </a:p>
          <a:p>
            <a:pPr lvl="1"/>
            <a:r>
              <a:rPr lang="en-US" dirty="0"/>
              <a:t>When universe was ionized, photons couldn’t travel far without interacting with matter</a:t>
            </a:r>
          </a:p>
          <a:p>
            <a:pPr lvl="1"/>
            <a:r>
              <a:rPr lang="en-US" dirty="0"/>
              <a:t>Recombination of electrons + nuclei – no longer ionized, photons go free</a:t>
            </a:r>
          </a:p>
          <a:p>
            <a:r>
              <a:rPr lang="en-US" dirty="0"/>
              <a:t>Almost perfect blackbody</a:t>
            </a:r>
          </a:p>
          <a:p>
            <a:pPr lvl="1"/>
            <a:r>
              <a:rPr lang="en-US" dirty="0"/>
              <a:t>Temperature at recombination, redshifted by expansion of the universe</a:t>
            </a:r>
          </a:p>
          <a:p>
            <a:pPr lvl="1"/>
            <a:r>
              <a:rPr lang="en-US" dirty="0"/>
              <a:t>Primordial fluctuations</a:t>
            </a:r>
          </a:p>
        </p:txBody>
      </p:sp>
      <p:pic>
        <p:nvPicPr>
          <p:cNvPr id="7" name="Picture 6">
            <a:extLst>
              <a:ext uri="{FF2B5EF4-FFF2-40B4-BE49-F238E27FC236}">
                <a16:creationId xmlns:a16="http://schemas.microsoft.com/office/drawing/2014/main" id="{46508F1F-7BAD-4272-B610-DBEE5B96D5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2360" y="4001294"/>
            <a:ext cx="3276550" cy="2509837"/>
          </a:xfrm>
          <a:prstGeom prst="rect">
            <a:avLst/>
          </a:prstGeom>
        </p:spPr>
      </p:pic>
      <p:pic>
        <p:nvPicPr>
          <p:cNvPr id="9" name="Picture 8">
            <a:extLst>
              <a:ext uri="{FF2B5EF4-FFF2-40B4-BE49-F238E27FC236}">
                <a16:creationId xmlns:a16="http://schemas.microsoft.com/office/drawing/2014/main" id="{29F56982-8BE2-4156-AA7B-57AB537646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52360" y="1580198"/>
            <a:ext cx="4038600" cy="2019300"/>
          </a:xfrm>
          <a:prstGeom prst="rect">
            <a:avLst/>
          </a:prstGeom>
        </p:spPr>
      </p:pic>
    </p:spTree>
    <p:extLst>
      <p:ext uri="{BB962C8B-B14F-4D97-AF65-F5344CB8AC3E}">
        <p14:creationId xmlns:p14="http://schemas.microsoft.com/office/powerpoint/2010/main" val="34520710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88449-91EC-4947-8004-24176F02C146}"/>
              </a:ext>
            </a:extLst>
          </p:cNvPr>
          <p:cNvSpPr>
            <a:spLocks noGrp="1"/>
          </p:cNvSpPr>
          <p:nvPr>
            <p:ph type="title"/>
          </p:nvPr>
        </p:nvSpPr>
        <p:spPr/>
        <p:txBody>
          <a:bodyPr/>
          <a:lstStyle/>
          <a:p>
            <a:r>
              <a:rPr lang="en-US" dirty="0"/>
              <a:t>Basic Equations &amp; Relationships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59D9A1C-A822-4E26-BEAF-C65EBE7A2EFA}"/>
                  </a:ext>
                </a:extLst>
              </p:cNvPr>
              <p:cNvSpPr>
                <a:spLocks noGrp="1"/>
              </p:cNvSpPr>
              <p:nvPr>
                <p:ph idx="1"/>
              </p:nvPr>
            </p:nvSpPr>
            <p:spPr>
              <a:xfrm>
                <a:off x="838200" y="1825625"/>
                <a:ext cx="6202680" cy="4351338"/>
              </a:xfrm>
            </p:spPr>
            <p:txBody>
              <a:bodyPr>
                <a:normAutofit/>
              </a:bodyPr>
              <a:lstStyle/>
              <a:p>
                <a:pPr marL="0" indent="0">
                  <a:buNone/>
                </a:pPr>
                <a:r>
                  <a:rPr lang="en-US" b="1" dirty="0"/>
                  <a:t>Distance Modulus</a:t>
                </a:r>
                <a:r>
                  <a:rPr lang="en-US" dirty="0"/>
                  <a:t>: </a:t>
                </a:r>
                <a:endParaRPr lang="en-US" b="0" i="1" dirty="0">
                  <a:latin typeface="Cambria Math" panose="02040503050406030204" pitchFamily="18" charset="0"/>
                </a:endParaRPr>
              </a:p>
              <a:p>
                <a:pPr marL="0" indent="0">
                  <a:buNone/>
                </a:pPr>
                <a14:m>
                  <m:oMath xmlns:m="http://schemas.openxmlformats.org/officeDocument/2006/math">
                    <m:r>
                      <a:rPr lang="en-US" b="0" i="1" smtClean="0">
                        <a:latin typeface="Cambria Math" panose="02040503050406030204" pitchFamily="18" charset="0"/>
                      </a:rPr>
                      <m:t>𝑚</m:t>
                    </m:r>
                    <m:r>
                      <a:rPr lang="en-US" b="0" i="1" smtClean="0">
                        <a:latin typeface="Cambria Math" panose="02040503050406030204" pitchFamily="18" charset="0"/>
                      </a:rPr>
                      <m:t>−</m:t>
                    </m:r>
                    <m:r>
                      <a:rPr lang="en-US" b="0" i="1" smtClean="0">
                        <a:latin typeface="Cambria Math" panose="02040503050406030204" pitchFamily="18" charset="0"/>
                      </a:rPr>
                      <m:t>𝑀</m:t>
                    </m:r>
                    <m:r>
                      <a:rPr lang="en-US" b="0" i="1" smtClean="0">
                        <a:latin typeface="Cambria Math" panose="02040503050406030204" pitchFamily="18" charset="0"/>
                      </a:rPr>
                      <m:t>=5</m:t>
                    </m:r>
                    <m:func>
                      <m:funcPr>
                        <m:ctrlPr>
                          <a:rPr lang="en-US" b="0" i="1" smtClean="0">
                            <a:latin typeface="Cambria Math" panose="02040503050406030204" pitchFamily="18" charset="0"/>
                          </a:rPr>
                        </m:ctrlPr>
                      </m:funcPr>
                      <m:fName>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log</m:t>
                            </m:r>
                          </m:e>
                          <m:sub>
                            <m:r>
                              <a:rPr lang="en-US" b="0" i="1" smtClean="0">
                                <a:latin typeface="Cambria Math" panose="02040503050406030204" pitchFamily="18" charset="0"/>
                              </a:rPr>
                              <m:t>10</m:t>
                            </m:r>
                          </m:sub>
                        </m:sSub>
                      </m:fName>
                      <m:e>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𝑑</m:t>
                                </m:r>
                              </m:num>
                              <m:den>
                                <m:r>
                                  <a:rPr lang="en-US" b="0" i="1" smtClean="0">
                                    <a:latin typeface="Cambria Math" panose="02040503050406030204" pitchFamily="18" charset="0"/>
                                  </a:rPr>
                                  <m:t>10</m:t>
                                </m:r>
                              </m:den>
                            </m:f>
                          </m:e>
                        </m:d>
                      </m:e>
                    </m:func>
                  </m:oMath>
                </a14:m>
                <a:r>
                  <a:rPr lang="en-US" dirty="0"/>
                  <a:t> </a:t>
                </a:r>
              </a:p>
              <a:p>
                <a:pPr marL="0" indent="0">
                  <a:buNone/>
                </a:pPr>
                <a:endParaRPr lang="en-US" dirty="0"/>
              </a:p>
              <a:p>
                <a:pPr marL="0" indent="0">
                  <a:buNone/>
                </a:pPr>
                <a:r>
                  <a:rPr lang="en-US" dirty="0"/>
                  <a:t>Type </a:t>
                </a:r>
                <a:r>
                  <a:rPr lang="en-US" dirty="0" err="1"/>
                  <a:t>Ia</a:t>
                </a:r>
                <a:r>
                  <a:rPr lang="en-US" dirty="0"/>
                  <a:t> supernova: </a:t>
                </a:r>
                <a14:m>
                  <m:oMath xmlns:m="http://schemas.openxmlformats.org/officeDocument/2006/math">
                    <m:r>
                      <a:rPr lang="en-US" b="0" i="1" smtClean="0">
                        <a:latin typeface="Cambria Math" panose="02040503050406030204" pitchFamily="18" charset="0"/>
                      </a:rPr>
                      <m:t>𝑀</m:t>
                    </m:r>
                    <m:r>
                      <a:rPr lang="en-US" b="0" i="1" smtClean="0">
                        <a:latin typeface="Cambria Math" panose="02040503050406030204" pitchFamily="18" charset="0"/>
                      </a:rPr>
                      <m:t>≈−19.6</m:t>
                    </m:r>
                  </m:oMath>
                </a14:m>
                <a:endParaRPr lang="en-US" dirty="0"/>
              </a:p>
              <a:p>
                <a:pPr marL="0" indent="0">
                  <a:buNone/>
                </a:pPr>
                <a:endParaRPr lang="en-US" dirty="0"/>
              </a:p>
              <a:p>
                <a:pPr marL="0" indent="0">
                  <a:buNone/>
                </a:pPr>
                <a:r>
                  <a:rPr lang="en-US" b="1" dirty="0"/>
                  <a:t>Astronomical Units</a:t>
                </a:r>
                <a:r>
                  <a:rPr lang="en-US" dirty="0"/>
                  <a:t>:</a:t>
                </a:r>
              </a:p>
              <a:p>
                <a:pPr marL="0" indent="0">
                  <a:buNone/>
                </a:pPr>
                <a:r>
                  <a:rPr lang="en-US" dirty="0"/>
                  <a:t>1 pc = 3.26 </a:t>
                </a:r>
                <a:r>
                  <a:rPr lang="en-US" dirty="0" err="1"/>
                  <a:t>ly</a:t>
                </a:r>
                <a:r>
                  <a:rPr lang="en-US" dirty="0"/>
                  <a:t> = </a:t>
                </a:r>
                <a14:m>
                  <m:oMath xmlns:m="http://schemas.openxmlformats.org/officeDocument/2006/math">
                    <m:r>
                      <a:rPr lang="en-US" b="0" i="1" smtClean="0">
                        <a:latin typeface="Cambria Math" panose="02040503050406030204" pitchFamily="18" charset="0"/>
                      </a:rPr>
                      <m:t>3.08∗</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16</m:t>
                        </m:r>
                      </m:sup>
                    </m:sSup>
                    <m:r>
                      <a:rPr lang="en-US" b="0" i="1" smtClean="0">
                        <a:latin typeface="Cambria Math" panose="02040503050406030204" pitchFamily="18" charset="0"/>
                      </a:rPr>
                      <m:t> </m:t>
                    </m:r>
                    <m:r>
                      <a:rPr lang="en-US" b="0" i="1" smtClean="0">
                        <a:latin typeface="Cambria Math" panose="02040503050406030204" pitchFamily="18" charset="0"/>
                      </a:rPr>
                      <m:t>𝑚</m:t>
                    </m:r>
                  </m:oMath>
                </a14:m>
                <a:endParaRPr lang="en-US" dirty="0"/>
              </a:p>
              <a:p>
                <a:pPr marL="0" indent="0">
                  <a:buNone/>
                </a:pPr>
                <a:r>
                  <a:rPr lang="en-US" dirty="0"/>
                  <a:t>1 degree = 60 arcmin = 3600 arcsec</a:t>
                </a:r>
              </a:p>
            </p:txBody>
          </p:sp>
        </mc:Choice>
        <mc:Fallback xmlns="">
          <p:sp>
            <p:nvSpPr>
              <p:cNvPr id="3" name="Content Placeholder 2">
                <a:extLst>
                  <a:ext uri="{FF2B5EF4-FFF2-40B4-BE49-F238E27FC236}">
                    <a16:creationId xmlns:a16="http://schemas.microsoft.com/office/drawing/2014/main" id="{C59D9A1C-A822-4E26-BEAF-C65EBE7A2EFA}"/>
                  </a:ext>
                </a:extLst>
              </p:cNvPr>
              <p:cNvSpPr>
                <a:spLocks noGrp="1" noRot="1" noChangeAspect="1" noMove="1" noResize="1" noEditPoints="1" noAdjustHandles="1" noChangeArrowheads="1" noChangeShapeType="1" noTextEdit="1"/>
              </p:cNvSpPr>
              <p:nvPr>
                <p:ph idx="1"/>
              </p:nvPr>
            </p:nvSpPr>
            <p:spPr>
              <a:xfrm>
                <a:off x="838200" y="1825625"/>
                <a:ext cx="6202680" cy="4351338"/>
              </a:xfrm>
              <a:blipFill>
                <a:blip r:embed="rId3"/>
                <a:stretch>
                  <a:fillRect l="-2065" t="-2241" b="-154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Content Placeholder 2">
                <a:extLst>
                  <a:ext uri="{FF2B5EF4-FFF2-40B4-BE49-F238E27FC236}">
                    <a16:creationId xmlns:a16="http://schemas.microsoft.com/office/drawing/2014/main" id="{860F901C-84E5-419A-83BF-FE72543DFA43}"/>
                  </a:ext>
                </a:extLst>
              </p:cNvPr>
              <p:cNvSpPr txBox="1">
                <a:spLocks/>
              </p:cNvSpPr>
              <p:nvPr/>
            </p:nvSpPr>
            <p:spPr>
              <a:xfrm>
                <a:off x="6096000" y="1825625"/>
                <a:ext cx="52578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i="0" u="none"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i="0" u="none"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i="0" u="none"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i="0" u="none"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i="0" u="none"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t>Small Angle Formula</a:t>
                </a:r>
                <a:r>
                  <a:rPr lang="en-US" dirty="0"/>
                  <a:t>: </a:t>
                </a:r>
                <a14:m>
                  <m:oMath xmlns:m="http://schemas.openxmlformats.org/officeDocument/2006/math">
                    <m:r>
                      <a:rPr lang="en-US" b="0" i="1" smtClean="0">
                        <a:latin typeface="Cambria Math" panose="02040503050406030204" pitchFamily="18" charset="0"/>
                      </a:rPr>
                      <m:t>𝑑</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𝛼</m:t>
                        </m:r>
                        <m:r>
                          <a:rPr lang="en-US" b="0" i="1" smtClean="0">
                            <a:latin typeface="Cambria Math" panose="02040503050406030204" pitchFamily="18" charset="0"/>
                          </a:rPr>
                          <m:t>𝐷</m:t>
                        </m:r>
                      </m:num>
                      <m:den>
                        <m:r>
                          <a:rPr lang="en-US" b="0" i="1" smtClean="0">
                            <a:latin typeface="Cambria Math" panose="02040503050406030204" pitchFamily="18" charset="0"/>
                          </a:rPr>
                          <m:t>206,265</m:t>
                        </m:r>
                      </m:den>
                    </m:f>
                  </m:oMath>
                </a14:m>
                <a:r>
                  <a:rPr lang="en-US" b="0" i="1" dirty="0">
                    <a:latin typeface="Cambria Math" panose="02040503050406030204" pitchFamily="18" charset="0"/>
                  </a:rPr>
                  <a:t> </a:t>
                </a:r>
              </a:p>
              <a:p>
                <a:pPr marL="0" indent="0">
                  <a:buFont typeface="Arial" panose="020B0604020202020204" pitchFamily="34" charset="0"/>
                  <a:buNone/>
                </a:pPr>
                <a:endParaRPr lang="en-US" b="0" dirty="0"/>
              </a:p>
              <a:p>
                <a:pPr marL="0" indent="0">
                  <a:buFont typeface="Arial" panose="020B0604020202020204" pitchFamily="34" charset="0"/>
                  <a:buNone/>
                </a:pPr>
                <a:r>
                  <a:rPr lang="en-US" b="1" dirty="0"/>
                  <a:t>Inverse Square Law</a:t>
                </a:r>
                <a:r>
                  <a:rPr lang="en-US" b="0" dirty="0"/>
                  <a:t>: </a:t>
                </a:r>
                <a14:m>
                  <m:oMath xmlns:m="http://schemas.openxmlformats.org/officeDocument/2006/math">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𝐿</m:t>
                            </m:r>
                          </m:e>
                          <m:sub>
                            <m:r>
                              <a:rPr lang="en-US" b="0" i="1" smtClean="0">
                                <a:latin typeface="Cambria Math" panose="02040503050406030204" pitchFamily="18" charset="0"/>
                              </a:rPr>
                              <m:t>1</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𝐿</m:t>
                            </m:r>
                          </m:e>
                          <m:sub>
                            <m:r>
                              <a:rPr lang="en-US" b="0" i="1" smtClean="0">
                                <a:latin typeface="Cambria Math" panose="02040503050406030204" pitchFamily="18" charset="0"/>
                              </a:rPr>
                              <m:t>2</m:t>
                            </m:r>
                          </m:sub>
                        </m:sSub>
                      </m:den>
                    </m:f>
                    <m:r>
                      <a:rPr lang="en-US" b="0" i="1" smtClean="0">
                        <a:latin typeface="Cambria Math" panose="02040503050406030204" pitchFamily="18" charset="0"/>
                      </a:rPr>
                      <m:t>=</m:t>
                    </m:r>
                    <m:f>
                      <m:fPr>
                        <m:ctrlPr>
                          <a:rPr lang="en-US" i="1">
                            <a:latin typeface="Cambria Math" panose="02040503050406030204" pitchFamily="18" charset="0"/>
                          </a:rPr>
                        </m:ctrlPr>
                      </m:fPr>
                      <m:num>
                        <m:sSubSup>
                          <m:sSubSupPr>
                            <m:ctrlPr>
                              <a:rPr lang="en-US" i="1">
                                <a:latin typeface="Cambria Math" panose="02040503050406030204" pitchFamily="18" charset="0"/>
                              </a:rPr>
                            </m:ctrlPr>
                          </m:sSubSupPr>
                          <m:e>
                            <m:r>
                              <a:rPr lang="en-US" i="1">
                                <a:latin typeface="Cambria Math" panose="02040503050406030204" pitchFamily="18" charset="0"/>
                              </a:rPr>
                              <m:t>𝑟</m:t>
                            </m:r>
                          </m:e>
                          <m:sub>
                            <m:r>
                              <a:rPr lang="en-US" i="1">
                                <a:latin typeface="Cambria Math" panose="02040503050406030204" pitchFamily="18" charset="0"/>
                              </a:rPr>
                              <m:t>2</m:t>
                            </m:r>
                          </m:sub>
                          <m:sup>
                            <m:r>
                              <a:rPr lang="en-US" i="1">
                                <a:latin typeface="Cambria Math" panose="02040503050406030204" pitchFamily="18" charset="0"/>
                              </a:rPr>
                              <m:t>2</m:t>
                            </m:r>
                          </m:sup>
                        </m:sSubSup>
                      </m:num>
                      <m:den>
                        <m:sSubSup>
                          <m:sSubSupPr>
                            <m:ctrlPr>
                              <a:rPr lang="en-US" i="1">
                                <a:latin typeface="Cambria Math" panose="02040503050406030204" pitchFamily="18" charset="0"/>
                              </a:rPr>
                            </m:ctrlPr>
                          </m:sSubSupPr>
                          <m:e>
                            <m:r>
                              <a:rPr lang="en-US" i="1">
                                <a:latin typeface="Cambria Math" panose="02040503050406030204" pitchFamily="18" charset="0"/>
                              </a:rPr>
                              <m:t>𝑟</m:t>
                            </m:r>
                          </m:e>
                          <m:sub>
                            <m:r>
                              <a:rPr lang="en-US" i="1">
                                <a:latin typeface="Cambria Math" panose="02040503050406030204" pitchFamily="18" charset="0"/>
                              </a:rPr>
                              <m:t>1</m:t>
                            </m:r>
                          </m:sub>
                          <m:sup>
                            <m:r>
                              <a:rPr lang="en-US" i="1">
                                <a:latin typeface="Cambria Math" panose="02040503050406030204" pitchFamily="18" charset="0"/>
                              </a:rPr>
                              <m:t>2</m:t>
                            </m:r>
                          </m:sup>
                        </m:sSubSup>
                      </m:den>
                    </m:f>
                  </m:oMath>
                </a14:m>
                <a:r>
                  <a:rPr lang="en-US" dirty="0"/>
                  <a:t> </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Circumference, Area, Surface Area, and Volume of a Sphere</a:t>
                </a:r>
              </a:p>
            </p:txBody>
          </p:sp>
        </mc:Choice>
        <mc:Fallback xmlns="">
          <p:sp>
            <p:nvSpPr>
              <p:cNvPr id="4" name="Content Placeholder 2">
                <a:extLst>
                  <a:ext uri="{FF2B5EF4-FFF2-40B4-BE49-F238E27FC236}">
                    <a16:creationId xmlns:a16="http://schemas.microsoft.com/office/drawing/2014/main" id="{860F901C-84E5-419A-83BF-FE72543DFA43}"/>
                  </a:ext>
                </a:extLst>
              </p:cNvPr>
              <p:cNvSpPr txBox="1">
                <a:spLocks noRot="1" noChangeAspect="1" noMove="1" noResize="1" noEditPoints="1" noAdjustHandles="1" noChangeArrowheads="1" noChangeShapeType="1" noTextEdit="1"/>
              </p:cNvSpPr>
              <p:nvPr/>
            </p:nvSpPr>
            <p:spPr>
              <a:xfrm>
                <a:off x="6096000" y="1825625"/>
                <a:ext cx="5257800" cy="4351338"/>
              </a:xfrm>
              <a:prstGeom prst="rect">
                <a:avLst/>
              </a:prstGeom>
              <a:blipFill>
                <a:blip r:embed="rId4"/>
                <a:stretch>
                  <a:fillRect l="-2317" t="-280" r="-2781"/>
                </a:stretch>
              </a:blipFill>
            </p:spPr>
            <p:txBody>
              <a:bodyPr/>
              <a:lstStyle/>
              <a:p>
                <a:r>
                  <a:rPr lang="en-US">
                    <a:noFill/>
                  </a:rPr>
                  <a:t> </a:t>
                </a:r>
              </a:p>
            </p:txBody>
          </p:sp>
        </mc:Fallback>
      </mc:AlternateContent>
    </p:spTree>
    <p:extLst>
      <p:ext uri="{BB962C8B-B14F-4D97-AF65-F5344CB8AC3E}">
        <p14:creationId xmlns:p14="http://schemas.microsoft.com/office/powerpoint/2010/main" val="30481491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3D8CE-495F-4ADB-9211-D7A7E9646128}"/>
              </a:ext>
            </a:extLst>
          </p:cNvPr>
          <p:cNvSpPr>
            <a:spLocks noGrp="1"/>
          </p:cNvSpPr>
          <p:nvPr>
            <p:ph type="title"/>
          </p:nvPr>
        </p:nvSpPr>
        <p:spPr/>
        <p:txBody>
          <a:bodyPr/>
          <a:lstStyle/>
          <a:p>
            <a:r>
              <a:rPr lang="en-US" dirty="0"/>
              <a:t>Radiation Laws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CA4DCD6-3BB5-4FC6-855C-25947B156279}"/>
                  </a:ext>
                </a:extLst>
              </p:cNvPr>
              <p:cNvSpPr>
                <a:spLocks noGrp="1"/>
              </p:cNvSpPr>
              <p:nvPr>
                <p:ph idx="1"/>
              </p:nvPr>
            </p:nvSpPr>
            <p:spPr>
              <a:xfrm>
                <a:off x="838200" y="1825625"/>
                <a:ext cx="5836920" cy="4351338"/>
              </a:xfrm>
            </p:spPr>
            <p:txBody>
              <a:bodyPr>
                <a:normAutofit/>
              </a:bodyPr>
              <a:lstStyle/>
              <a:p>
                <a:pPr marL="0" indent="0">
                  <a:buNone/>
                </a:pPr>
                <a:r>
                  <a:rPr lang="en-US" dirty="0"/>
                  <a:t>Blackbody – described by Planck’s Law</a:t>
                </a:r>
              </a:p>
              <a:p>
                <a:pPr marL="0" indent="0">
                  <a:buNone/>
                </a:pPr>
                <a:endParaRPr lang="en-US" dirty="0"/>
              </a:p>
              <a:p>
                <a:pPr marL="0" indent="0">
                  <a:buNone/>
                </a:pPr>
                <a:r>
                  <a:rPr lang="en-US" b="1" dirty="0"/>
                  <a:t>Wien’s Law</a:t>
                </a:r>
                <a:r>
                  <a:rPr lang="en-US" dirty="0"/>
                  <a: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𝜆</m:t>
                        </m:r>
                      </m:e>
                      <m:sub>
                        <m:r>
                          <a:rPr lang="en-US" b="0" i="1" smtClean="0">
                            <a:latin typeface="Cambria Math" panose="02040503050406030204" pitchFamily="18" charset="0"/>
                          </a:rPr>
                          <m:t>𝑚𝑎𝑥</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2.9∗</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6</m:t>
                            </m:r>
                          </m:sup>
                        </m:sSup>
                        <m:r>
                          <a:rPr lang="en-US" b="0" i="1" smtClean="0">
                            <a:latin typeface="Cambria Math" panose="02040503050406030204" pitchFamily="18" charset="0"/>
                          </a:rPr>
                          <m:t> </m:t>
                        </m:r>
                        <m:r>
                          <a:rPr lang="en-US" b="0" i="1" smtClean="0">
                            <a:latin typeface="Cambria Math" panose="02040503050406030204" pitchFamily="18" charset="0"/>
                          </a:rPr>
                          <m:t>𝑛𝑚</m:t>
                        </m:r>
                        <m:r>
                          <a:rPr lang="en-US" b="0" i="1" smtClean="0">
                            <a:latin typeface="Cambria Math" panose="02040503050406030204" pitchFamily="18" charset="0"/>
                          </a:rPr>
                          <m:t>∗</m:t>
                        </m:r>
                        <m:r>
                          <a:rPr lang="en-US" b="0" i="1" smtClean="0">
                            <a:latin typeface="Cambria Math" panose="02040503050406030204" pitchFamily="18" charset="0"/>
                          </a:rPr>
                          <m:t>𝐾</m:t>
                        </m:r>
                      </m:num>
                      <m:den>
                        <m:r>
                          <a:rPr lang="en-US" b="0" i="1" smtClean="0">
                            <a:latin typeface="Cambria Math" panose="02040503050406030204" pitchFamily="18" charset="0"/>
                          </a:rPr>
                          <m:t>𝑇</m:t>
                        </m:r>
                      </m:den>
                    </m:f>
                  </m:oMath>
                </a14:m>
                <a:endParaRPr lang="en-US" dirty="0"/>
              </a:p>
              <a:p>
                <a:pPr marL="0" indent="0">
                  <a:buNone/>
                </a:pPr>
                <a:endParaRPr lang="en-US" dirty="0"/>
              </a:p>
              <a:p>
                <a:pPr marL="0" indent="0">
                  <a:buNone/>
                </a:pPr>
                <a:r>
                  <a:rPr lang="en-US" b="1" dirty="0"/>
                  <a:t>Stefan-Boltzmann Law</a:t>
                </a:r>
                <a:r>
                  <a:rPr lang="en-US" dirty="0"/>
                  <a:t>: </a:t>
                </a:r>
                <a14:m>
                  <m:oMath xmlns:m="http://schemas.openxmlformats.org/officeDocument/2006/math">
                    <m:r>
                      <a:rPr lang="en-US" b="0" i="1" smtClean="0">
                        <a:latin typeface="Cambria Math" panose="02040503050406030204" pitchFamily="18" charset="0"/>
                      </a:rPr>
                      <m:t>𝐿</m:t>
                    </m:r>
                    <m:r>
                      <a:rPr lang="en-US" b="0" i="1" smtClean="0">
                        <a:latin typeface="Cambria Math" panose="02040503050406030204" pitchFamily="18" charset="0"/>
                      </a:rPr>
                      <m:t>=</m:t>
                    </m:r>
                    <m:r>
                      <a:rPr lang="en-US" b="0" i="1" smtClean="0">
                        <a:latin typeface="Cambria Math" panose="02040503050406030204" pitchFamily="18" charset="0"/>
                      </a:rPr>
                      <m:t>𝐴</m:t>
                    </m:r>
                    <m:r>
                      <a:rPr lang="en-US" b="0" i="1" smtClean="0">
                        <a:latin typeface="Cambria Math" panose="02040503050406030204" pitchFamily="18" charset="0"/>
                      </a:rPr>
                      <m:t>𝜎</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𝑇</m:t>
                        </m:r>
                      </m:e>
                      <m:sup>
                        <m:r>
                          <a:rPr lang="en-US" b="0" i="1" smtClean="0">
                            <a:latin typeface="Cambria Math" panose="02040503050406030204" pitchFamily="18" charset="0"/>
                          </a:rPr>
                          <m:t>4</m:t>
                        </m:r>
                      </m:sup>
                    </m:sSup>
                  </m:oMath>
                </a14:m>
                <a:endParaRPr lang="en-US" dirty="0"/>
              </a:p>
              <a:p>
                <a:pPr marL="0" indent="0">
                  <a:buNone/>
                </a:pPr>
                <a:endParaRPr lang="en-US" dirty="0"/>
              </a:p>
              <a:p>
                <a:pPr marL="0" indent="0">
                  <a:buNone/>
                </a:pPr>
                <a:r>
                  <a:rPr lang="en-US" b="1" dirty="0"/>
                  <a:t>LRT</a:t>
                </a:r>
                <a:r>
                  <a:rPr lang="en-US" dirty="0"/>
                  <a:t>: </a:t>
                </a:r>
                <a14:m>
                  <m:oMath xmlns:m="http://schemas.openxmlformats.org/officeDocument/2006/math">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𝐿</m:t>
                            </m:r>
                          </m:e>
                          <m:sub>
                            <m:r>
                              <a:rPr lang="en-US" b="0" i="1" smtClean="0">
                                <a:latin typeface="Cambria Math" panose="02040503050406030204" pitchFamily="18" charset="0"/>
                              </a:rPr>
                              <m:t>1</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𝐿</m:t>
                            </m:r>
                          </m:e>
                          <m:sub>
                            <m:r>
                              <a:rPr lang="en-US" b="0" i="1" smtClean="0">
                                <a:latin typeface="Cambria Math" panose="02040503050406030204" pitchFamily="18" charset="0"/>
                              </a:rPr>
                              <m:t>2</m:t>
                            </m:r>
                          </m:sub>
                        </m:sSub>
                      </m:den>
                    </m:f>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1</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2</m:t>
                                    </m:r>
                                  </m:sub>
                                </m:sSub>
                              </m:den>
                            </m:f>
                          </m:e>
                        </m:d>
                      </m:e>
                      <m:sup>
                        <m:r>
                          <a:rPr lang="en-US" b="0" i="1" smtClean="0">
                            <a:latin typeface="Cambria Math" panose="02040503050406030204" pitchFamily="18" charset="0"/>
                          </a:rPr>
                          <m:t>2</m:t>
                        </m:r>
                      </m:sup>
                    </m:sSup>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1</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2</m:t>
                                    </m:r>
                                  </m:sub>
                                </m:sSub>
                              </m:den>
                            </m:f>
                          </m:e>
                        </m:d>
                      </m:e>
                      <m:sup>
                        <m:r>
                          <a:rPr lang="en-US" b="0" i="1" smtClean="0">
                            <a:latin typeface="Cambria Math" panose="02040503050406030204" pitchFamily="18" charset="0"/>
                          </a:rPr>
                          <m:t>4</m:t>
                        </m:r>
                      </m:sup>
                    </m:sSup>
                  </m:oMath>
                </a14:m>
                <a:endParaRPr lang="en-US" dirty="0"/>
              </a:p>
            </p:txBody>
          </p:sp>
        </mc:Choice>
        <mc:Fallback xmlns="">
          <p:sp>
            <p:nvSpPr>
              <p:cNvPr id="3" name="Content Placeholder 2">
                <a:extLst>
                  <a:ext uri="{FF2B5EF4-FFF2-40B4-BE49-F238E27FC236}">
                    <a16:creationId xmlns:a16="http://schemas.microsoft.com/office/drawing/2014/main" id="{DCA4DCD6-3BB5-4FC6-855C-25947B156279}"/>
                  </a:ext>
                </a:extLst>
              </p:cNvPr>
              <p:cNvSpPr>
                <a:spLocks noGrp="1" noRot="1" noChangeAspect="1" noMove="1" noResize="1" noEditPoints="1" noAdjustHandles="1" noChangeArrowheads="1" noChangeShapeType="1" noTextEdit="1"/>
              </p:cNvSpPr>
              <p:nvPr>
                <p:ph idx="1"/>
              </p:nvPr>
            </p:nvSpPr>
            <p:spPr>
              <a:xfrm>
                <a:off x="838200" y="1825625"/>
                <a:ext cx="5836920" cy="4351338"/>
              </a:xfrm>
              <a:blipFill>
                <a:blip r:embed="rId3"/>
                <a:stretch>
                  <a:fillRect l="-2194" t="-2241"/>
                </a:stretch>
              </a:blipFill>
            </p:spPr>
            <p:txBody>
              <a:bodyPr/>
              <a:lstStyle/>
              <a:p>
                <a:r>
                  <a:rPr lang="en-US">
                    <a:noFill/>
                  </a:rPr>
                  <a:t> </a:t>
                </a:r>
              </a:p>
            </p:txBody>
          </p:sp>
        </mc:Fallback>
      </mc:AlternateContent>
      <p:pic>
        <p:nvPicPr>
          <p:cNvPr id="4" name="Google Shape;349;p43" descr="0306">
            <a:extLst>
              <a:ext uri="{FF2B5EF4-FFF2-40B4-BE49-F238E27FC236}">
                <a16:creationId xmlns:a16="http://schemas.microsoft.com/office/drawing/2014/main" id="{7964EF92-7945-44D0-8BE8-6118E6D23F96}"/>
              </a:ext>
            </a:extLst>
          </p:cNvPr>
          <p:cNvPicPr preferRelativeResize="0"/>
          <p:nvPr/>
        </p:nvPicPr>
        <p:blipFill rotWithShape="1">
          <a:blip r:embed="rId4">
            <a:alphaModFix/>
          </a:blip>
          <a:srcRect/>
          <a:stretch/>
        </p:blipFill>
        <p:spPr>
          <a:xfrm>
            <a:off x="6860740" y="3954780"/>
            <a:ext cx="3784400" cy="2538095"/>
          </a:xfrm>
          <a:prstGeom prst="rect">
            <a:avLst/>
          </a:prstGeom>
          <a:noFill/>
          <a:ln>
            <a:noFill/>
          </a:ln>
        </p:spPr>
      </p:pic>
      <p:pic>
        <p:nvPicPr>
          <p:cNvPr id="5" name="Google Shape;350;p43" descr="http://hyperphysics.phy-astr.gsu.edu/hbase/imgmod/wien3.gif">
            <a:extLst>
              <a:ext uri="{FF2B5EF4-FFF2-40B4-BE49-F238E27FC236}">
                <a16:creationId xmlns:a16="http://schemas.microsoft.com/office/drawing/2014/main" id="{71041B0E-9D70-4A50-9A15-19FDFC4E1F5E}"/>
              </a:ext>
            </a:extLst>
          </p:cNvPr>
          <p:cNvPicPr preferRelativeResize="0"/>
          <p:nvPr/>
        </p:nvPicPr>
        <p:blipFill rotWithShape="1">
          <a:blip r:embed="rId5">
            <a:alphaModFix/>
          </a:blip>
          <a:srcRect/>
          <a:stretch/>
        </p:blipFill>
        <p:spPr>
          <a:xfrm>
            <a:off x="6860740" y="890905"/>
            <a:ext cx="3784400" cy="2713105"/>
          </a:xfrm>
          <a:prstGeom prst="rect">
            <a:avLst/>
          </a:prstGeom>
          <a:solidFill>
            <a:schemeClr val="lt1"/>
          </a:solidFill>
          <a:ln>
            <a:noFill/>
          </a:ln>
        </p:spPr>
      </p:pic>
    </p:spTree>
    <p:extLst>
      <p:ext uri="{BB962C8B-B14F-4D97-AF65-F5344CB8AC3E}">
        <p14:creationId xmlns:p14="http://schemas.microsoft.com/office/powerpoint/2010/main" val="19526565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88449-91EC-4947-8004-24176F02C146}"/>
              </a:ext>
            </a:extLst>
          </p:cNvPr>
          <p:cNvSpPr>
            <a:spLocks noGrp="1"/>
          </p:cNvSpPr>
          <p:nvPr>
            <p:ph type="title"/>
          </p:nvPr>
        </p:nvSpPr>
        <p:spPr/>
        <p:txBody>
          <a:bodyPr/>
          <a:lstStyle/>
          <a:p>
            <a:r>
              <a:rPr lang="en-US" dirty="0"/>
              <a:t>Orbital Motion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59D9A1C-A822-4E26-BEAF-C65EBE7A2EFA}"/>
                  </a:ext>
                </a:extLst>
              </p:cNvPr>
              <p:cNvSpPr>
                <a:spLocks noGrp="1"/>
              </p:cNvSpPr>
              <p:nvPr>
                <p:ph idx="1"/>
              </p:nvPr>
            </p:nvSpPr>
            <p:spPr>
              <a:xfrm>
                <a:off x="838200" y="1825625"/>
                <a:ext cx="7048500" cy="4351338"/>
              </a:xfrm>
            </p:spPr>
            <p:txBody>
              <a:bodyPr>
                <a:normAutofit/>
              </a:bodyPr>
              <a:lstStyle/>
              <a:p>
                <a:pPr marL="0" indent="0">
                  <a:buNone/>
                </a:pPr>
                <a:r>
                  <a:rPr lang="en-US" b="1" dirty="0"/>
                  <a:t>Kepler’s Third Law</a:t>
                </a:r>
                <a:r>
                  <a:rPr lang="en-US" dirty="0"/>
                  <a:t>:</a:t>
                </a:r>
              </a:p>
              <a:p>
                <a:pPr marL="0" indent="0">
                  <a:buNone/>
                </a:pPr>
                <a14:m>
                  <m:oMath xmlns:m="http://schemas.openxmlformats.org/officeDocument/2006/math">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𝑀</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𝑀</m:t>
                            </m:r>
                          </m:e>
                          <m:sub>
                            <m:r>
                              <a:rPr lang="en-US" b="0" i="1" smtClean="0">
                                <a:latin typeface="Cambria Math" panose="02040503050406030204" pitchFamily="18" charset="0"/>
                              </a:rPr>
                              <m:t>2</m:t>
                            </m:r>
                          </m:sub>
                        </m:sSub>
                      </m:e>
                    </m:d>
                    <m:r>
                      <a:rPr lang="en-US" b="0" i="1" smtClean="0">
                        <a:latin typeface="Cambria Math" panose="02040503050406030204" pitchFamily="18" charset="0"/>
                      </a:rPr>
                      <m:t>=</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𝑎</m:t>
                            </m:r>
                          </m:e>
                          <m:sup>
                            <m:r>
                              <a:rPr lang="en-US" b="0" i="1" smtClean="0">
                                <a:latin typeface="Cambria Math" panose="02040503050406030204" pitchFamily="18" charset="0"/>
                              </a:rPr>
                              <m:t>3</m:t>
                            </m:r>
                          </m:sup>
                        </m:sSup>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𝑃</m:t>
                            </m:r>
                          </m:e>
                          <m:sup>
                            <m:r>
                              <a:rPr lang="en-US" b="0" i="1" smtClean="0">
                                <a:latin typeface="Cambria Math" panose="02040503050406030204" pitchFamily="18" charset="0"/>
                              </a:rPr>
                              <m:t>2</m:t>
                            </m:r>
                          </m:sup>
                        </m:sSup>
                      </m:den>
                    </m:f>
                  </m:oMath>
                </a14:m>
                <a:r>
                  <a:rPr lang="en-US" b="0" dirty="0"/>
                  <a:t> </a:t>
                </a:r>
              </a:p>
              <a:p>
                <a:pPr marL="0" indent="0">
                  <a:buNone/>
                </a:pPr>
                <a:r>
                  <a:rPr lang="en-US" dirty="0"/>
                  <a:t>(in solar masses, AU, years)</a:t>
                </a:r>
              </a:p>
              <a:p>
                <a:pPr marL="0" indent="0">
                  <a:buNone/>
                </a:pPr>
                <a:endParaRPr lang="en-US" dirty="0"/>
              </a:p>
              <a:p>
                <a:pPr marL="0" indent="0">
                  <a:buNone/>
                </a:pPr>
                <a14:m>
                  <m:oMath xmlns:m="http://schemas.openxmlformats.org/officeDocument/2006/math">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𝑀</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𝑀</m:t>
                            </m:r>
                          </m:e>
                          <m:sub>
                            <m:r>
                              <a:rPr lang="en-US" i="1">
                                <a:latin typeface="Cambria Math" panose="02040503050406030204" pitchFamily="18" charset="0"/>
                              </a:rPr>
                              <m:t>2</m:t>
                            </m:r>
                          </m:sub>
                        </m:sSub>
                      </m:e>
                    </m:d>
                    <m:r>
                      <a:rPr lang="en-US" i="1">
                        <a:latin typeface="Cambria Math" panose="02040503050406030204" pitchFamily="18" charset="0"/>
                      </a:rPr>
                      <m:t>=</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𝐺</m:t>
                            </m:r>
                          </m:num>
                          <m:den>
                            <m:r>
                              <a:rPr lang="en-US" b="0" i="1" smtClean="0">
                                <a:latin typeface="Cambria Math" panose="02040503050406030204" pitchFamily="18" charset="0"/>
                              </a:rPr>
                              <m:t>4</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𝜋</m:t>
                                </m:r>
                              </m:e>
                              <m:sup>
                                <m:r>
                                  <a:rPr lang="en-US" b="0" i="1" smtClean="0">
                                    <a:latin typeface="Cambria Math" panose="02040503050406030204" pitchFamily="18" charset="0"/>
                                  </a:rPr>
                                  <m:t>2</m:t>
                                </m:r>
                              </m:sup>
                            </m:sSup>
                          </m:den>
                        </m:f>
                      </m:e>
                    </m:d>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𝑎</m:t>
                            </m:r>
                          </m:e>
                          <m:sup>
                            <m:r>
                              <a:rPr lang="en-US" i="1">
                                <a:latin typeface="Cambria Math" panose="02040503050406030204" pitchFamily="18" charset="0"/>
                              </a:rPr>
                              <m:t>3</m:t>
                            </m:r>
                          </m:sup>
                        </m:sSup>
                      </m:num>
                      <m:den>
                        <m:sSup>
                          <m:sSupPr>
                            <m:ctrlPr>
                              <a:rPr lang="en-US" i="1">
                                <a:latin typeface="Cambria Math" panose="02040503050406030204" pitchFamily="18" charset="0"/>
                              </a:rPr>
                            </m:ctrlPr>
                          </m:sSupPr>
                          <m:e>
                            <m:r>
                              <a:rPr lang="en-US" i="1">
                                <a:latin typeface="Cambria Math" panose="02040503050406030204" pitchFamily="18" charset="0"/>
                              </a:rPr>
                              <m:t>𝑃</m:t>
                            </m:r>
                          </m:e>
                          <m:sup>
                            <m:r>
                              <a:rPr lang="en-US" i="1">
                                <a:latin typeface="Cambria Math" panose="02040503050406030204" pitchFamily="18" charset="0"/>
                              </a:rPr>
                              <m:t>2</m:t>
                            </m:r>
                          </m:sup>
                        </m:sSup>
                      </m:den>
                    </m:f>
                  </m:oMath>
                </a14:m>
                <a:r>
                  <a:rPr lang="en-US" dirty="0"/>
                  <a:t> </a:t>
                </a:r>
              </a:p>
              <a:p>
                <a:pPr marL="0" indent="0">
                  <a:buNone/>
                </a:pPr>
                <a:r>
                  <a:rPr lang="en-US" dirty="0"/>
                  <a:t>(in meters, kilograms, seconds)</a:t>
                </a:r>
              </a:p>
            </p:txBody>
          </p:sp>
        </mc:Choice>
        <mc:Fallback xmlns="">
          <p:sp>
            <p:nvSpPr>
              <p:cNvPr id="3" name="Content Placeholder 2">
                <a:extLst>
                  <a:ext uri="{FF2B5EF4-FFF2-40B4-BE49-F238E27FC236}">
                    <a16:creationId xmlns:a16="http://schemas.microsoft.com/office/drawing/2014/main" id="{C59D9A1C-A822-4E26-BEAF-C65EBE7A2EFA}"/>
                  </a:ext>
                </a:extLst>
              </p:cNvPr>
              <p:cNvSpPr>
                <a:spLocks noGrp="1" noRot="1" noChangeAspect="1" noMove="1" noResize="1" noEditPoints="1" noAdjustHandles="1" noChangeArrowheads="1" noChangeShapeType="1" noTextEdit="1"/>
              </p:cNvSpPr>
              <p:nvPr>
                <p:ph idx="1"/>
              </p:nvPr>
            </p:nvSpPr>
            <p:spPr>
              <a:xfrm>
                <a:off x="838200" y="1825625"/>
                <a:ext cx="7048500" cy="4351338"/>
              </a:xfrm>
              <a:blipFill>
                <a:blip r:embed="rId3"/>
                <a:stretch>
                  <a:fillRect l="-1817" t="-224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Content Placeholder 2">
                <a:extLst>
                  <a:ext uri="{FF2B5EF4-FFF2-40B4-BE49-F238E27FC236}">
                    <a16:creationId xmlns:a16="http://schemas.microsoft.com/office/drawing/2014/main" id="{160E3F9B-2B8E-49ED-9E92-90B6DA8EEB56}"/>
                  </a:ext>
                </a:extLst>
              </p:cNvPr>
              <p:cNvSpPr txBox="1">
                <a:spLocks/>
              </p:cNvSpPr>
              <p:nvPr/>
            </p:nvSpPr>
            <p:spPr>
              <a:xfrm>
                <a:off x="7886700" y="1825625"/>
                <a:ext cx="34671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i="0" u="none"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i="0" u="none"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i="0" u="none"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i="0" u="none"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i="0" u="none"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t>Circular Motion</a:t>
                </a:r>
                <a:r>
                  <a:rPr lang="en-US" dirty="0"/>
                  <a:t>:</a:t>
                </a:r>
              </a:p>
              <a:p>
                <a:pPr marL="0" indent="0">
                  <a:buFont typeface="Arial" panose="020B0604020202020204" pitchFamily="34" charset="0"/>
                  <a:buNone/>
                </a:pPr>
                <a14:m>
                  <m:oMath xmlns:m="http://schemas.openxmlformats.org/officeDocument/2006/math">
                    <m:r>
                      <a:rPr lang="en-US" i="1" smtClean="0">
                        <a:latin typeface="Cambria Math" panose="02040503050406030204" pitchFamily="18" charset="0"/>
                      </a:rPr>
                      <m:t>𝑣</m:t>
                    </m:r>
                    <m:r>
                      <a:rPr lang="en-US" i="1" smtClean="0">
                        <a:latin typeface="Cambria Math" panose="02040503050406030204" pitchFamily="18" charset="0"/>
                      </a:rPr>
                      <m:t>=</m:t>
                    </m:r>
                    <m:f>
                      <m:fPr>
                        <m:ctrlPr>
                          <a:rPr lang="en-US" i="1" smtClean="0">
                            <a:latin typeface="Cambria Math" panose="02040503050406030204" pitchFamily="18" charset="0"/>
                          </a:rPr>
                        </m:ctrlPr>
                      </m:fPr>
                      <m:num>
                        <m:r>
                          <a:rPr lang="en-US" i="1" smtClean="0">
                            <a:latin typeface="Cambria Math" panose="02040503050406030204" pitchFamily="18" charset="0"/>
                          </a:rPr>
                          <m:t>𝑑</m:t>
                        </m:r>
                      </m:num>
                      <m:den>
                        <m:r>
                          <a:rPr lang="en-US" i="1" smtClean="0">
                            <a:latin typeface="Cambria Math" panose="02040503050406030204" pitchFamily="18" charset="0"/>
                          </a:rPr>
                          <m:t>𝑡</m:t>
                        </m:r>
                      </m:den>
                    </m:f>
                  </m:oMath>
                </a14:m>
                <a:r>
                  <a:rPr lang="en-US" dirty="0"/>
                  <a:t> </a:t>
                </a:r>
              </a:p>
              <a:p>
                <a:pPr marL="0" indent="0">
                  <a:buFont typeface="Arial" panose="020B0604020202020204" pitchFamily="34" charset="0"/>
                  <a:buNone/>
                </a:pPr>
                <a14:m>
                  <m:oMath xmlns:m="http://schemas.openxmlformats.org/officeDocument/2006/math">
                    <m:r>
                      <a:rPr lang="en-US" i="1" smtClean="0">
                        <a:latin typeface="Cambria Math" panose="02040503050406030204" pitchFamily="18" charset="0"/>
                      </a:rPr>
                      <m:t>𝑎</m:t>
                    </m:r>
                    <m:r>
                      <a:rPr lang="en-US" i="1" smtClean="0">
                        <a:latin typeface="Cambria Math" panose="02040503050406030204" pitchFamily="18" charset="0"/>
                      </a:rPr>
                      <m:t>=</m:t>
                    </m:r>
                    <m:f>
                      <m:fPr>
                        <m:ctrlPr>
                          <a:rPr lang="en-US" i="1" smtClean="0">
                            <a:latin typeface="Cambria Math" panose="02040503050406030204" pitchFamily="18" charset="0"/>
                          </a:rPr>
                        </m:ctrlPr>
                      </m:fPr>
                      <m:num>
                        <m:r>
                          <a:rPr lang="en-US" i="1" smtClean="0">
                            <a:latin typeface="Cambria Math" panose="02040503050406030204" pitchFamily="18" charset="0"/>
                          </a:rPr>
                          <m:t>𝑣</m:t>
                        </m:r>
                      </m:num>
                      <m:den>
                        <m:r>
                          <a:rPr lang="en-US" i="1" smtClean="0">
                            <a:latin typeface="Cambria Math" panose="02040503050406030204" pitchFamily="18" charset="0"/>
                          </a:rPr>
                          <m:t>𝑡</m:t>
                        </m:r>
                      </m:den>
                    </m:f>
                  </m:oMath>
                </a14:m>
                <a:r>
                  <a:rPr lang="en-US" dirty="0"/>
                  <a:t> </a:t>
                </a:r>
              </a:p>
              <a:p>
                <a:pPr marL="0" indent="0">
                  <a:buFont typeface="Arial" panose="020B0604020202020204" pitchFamily="34" charset="0"/>
                  <a:buNone/>
                </a:pPr>
                <a14:m>
                  <m:oMath xmlns:m="http://schemas.openxmlformats.org/officeDocument/2006/math">
                    <m:r>
                      <a:rPr lang="en-US" i="1" smtClean="0">
                        <a:latin typeface="Cambria Math" panose="02040503050406030204" pitchFamily="18" charset="0"/>
                      </a:rPr>
                      <m:t>𝑃</m:t>
                    </m:r>
                    <m:r>
                      <a:rPr lang="en-US" i="1" smtClean="0">
                        <a:latin typeface="Cambria Math" panose="02040503050406030204" pitchFamily="18" charset="0"/>
                      </a:rPr>
                      <m:t>=</m:t>
                    </m:r>
                    <m:f>
                      <m:fPr>
                        <m:ctrlPr>
                          <a:rPr lang="en-US" i="1" smtClean="0">
                            <a:latin typeface="Cambria Math" panose="02040503050406030204" pitchFamily="18" charset="0"/>
                          </a:rPr>
                        </m:ctrlPr>
                      </m:fPr>
                      <m:num>
                        <m:r>
                          <a:rPr lang="en-US" i="1" smtClean="0">
                            <a:latin typeface="Cambria Math" panose="02040503050406030204" pitchFamily="18" charset="0"/>
                          </a:rPr>
                          <m:t>2</m:t>
                        </m:r>
                        <m:r>
                          <a:rPr lang="en-US" i="1" smtClean="0">
                            <a:latin typeface="Cambria Math" panose="02040503050406030204" pitchFamily="18" charset="0"/>
                          </a:rPr>
                          <m:t>𝜋</m:t>
                        </m:r>
                        <m:r>
                          <a:rPr lang="en-US" i="1" smtClean="0">
                            <a:latin typeface="Cambria Math" panose="02040503050406030204" pitchFamily="18" charset="0"/>
                          </a:rPr>
                          <m:t>𝑟</m:t>
                        </m:r>
                      </m:num>
                      <m:den>
                        <m:r>
                          <a:rPr lang="en-US" i="1" smtClean="0">
                            <a:latin typeface="Cambria Math" panose="02040503050406030204" pitchFamily="18" charset="0"/>
                          </a:rPr>
                          <m:t>𝑣</m:t>
                        </m:r>
                      </m:den>
                    </m:f>
                  </m:oMath>
                </a14:m>
                <a:r>
                  <a:rPr lang="en-US" dirty="0"/>
                  <a:t> </a:t>
                </a:r>
              </a:p>
              <a:p>
                <a:pPr marL="0" indent="0">
                  <a:buFont typeface="Arial" panose="020B0604020202020204" pitchFamily="34" charset="0"/>
                  <a:buNone/>
                </a:pPr>
                <a14:m>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rPr>
                          <m:t>𝐹</m:t>
                        </m:r>
                      </m:e>
                      <m:sub>
                        <m:r>
                          <a:rPr lang="en-US" i="1" smtClean="0">
                            <a:latin typeface="Cambria Math" panose="02040503050406030204" pitchFamily="18" charset="0"/>
                          </a:rPr>
                          <m:t>𝑐</m:t>
                        </m:r>
                      </m:sub>
                    </m:sSub>
                    <m:r>
                      <a:rPr lang="en-US" i="1" smtClean="0">
                        <a:latin typeface="Cambria Math" panose="02040503050406030204" pitchFamily="18" charset="0"/>
                      </a:rPr>
                      <m:t>=</m:t>
                    </m:r>
                    <m:r>
                      <a:rPr lang="en-US" i="1" smtClean="0">
                        <a:latin typeface="Cambria Math" panose="02040503050406030204" pitchFamily="18" charset="0"/>
                      </a:rPr>
                      <m:t>𝑚</m:t>
                    </m:r>
                    <m:sSub>
                      <m:sSubPr>
                        <m:ctrlPr>
                          <a:rPr lang="en-US" i="1" smtClean="0">
                            <a:latin typeface="Cambria Math" panose="02040503050406030204" pitchFamily="18" charset="0"/>
                          </a:rPr>
                        </m:ctrlPr>
                      </m:sSubPr>
                      <m:e>
                        <m:r>
                          <a:rPr lang="en-US" i="1" smtClean="0">
                            <a:latin typeface="Cambria Math" panose="02040503050406030204" pitchFamily="18" charset="0"/>
                          </a:rPr>
                          <m:t>𝑎</m:t>
                        </m:r>
                      </m:e>
                      <m:sub>
                        <m:r>
                          <a:rPr lang="en-US" i="1" smtClean="0">
                            <a:latin typeface="Cambria Math" panose="02040503050406030204" pitchFamily="18" charset="0"/>
                          </a:rPr>
                          <m:t>𝑐</m:t>
                        </m:r>
                      </m:sub>
                    </m:sSub>
                    <m:r>
                      <a:rPr lang="en-US" i="1" smtClean="0">
                        <a:latin typeface="Cambria Math" panose="02040503050406030204" pitchFamily="18" charset="0"/>
                      </a:rPr>
                      <m:t>=</m:t>
                    </m:r>
                    <m:f>
                      <m:fPr>
                        <m:ctrlPr>
                          <a:rPr lang="en-US" i="1" smtClean="0">
                            <a:latin typeface="Cambria Math" panose="02040503050406030204" pitchFamily="18" charset="0"/>
                          </a:rPr>
                        </m:ctrlPr>
                      </m:fPr>
                      <m:num>
                        <m:r>
                          <a:rPr lang="en-US" i="1" smtClean="0">
                            <a:latin typeface="Cambria Math" panose="02040503050406030204" pitchFamily="18" charset="0"/>
                          </a:rPr>
                          <m:t>𝑚</m:t>
                        </m:r>
                        <m:sSup>
                          <m:sSupPr>
                            <m:ctrlPr>
                              <a:rPr lang="en-US" i="1" smtClean="0">
                                <a:latin typeface="Cambria Math" panose="02040503050406030204" pitchFamily="18" charset="0"/>
                              </a:rPr>
                            </m:ctrlPr>
                          </m:sSupPr>
                          <m:e>
                            <m:r>
                              <a:rPr lang="en-US" i="1" smtClean="0">
                                <a:latin typeface="Cambria Math" panose="02040503050406030204" pitchFamily="18" charset="0"/>
                              </a:rPr>
                              <m:t>𝑣</m:t>
                            </m:r>
                          </m:e>
                          <m:sup>
                            <m:r>
                              <a:rPr lang="en-US" i="1" smtClean="0">
                                <a:latin typeface="Cambria Math" panose="02040503050406030204" pitchFamily="18" charset="0"/>
                              </a:rPr>
                              <m:t>2</m:t>
                            </m:r>
                          </m:sup>
                        </m:sSup>
                      </m:num>
                      <m:den>
                        <m:r>
                          <a:rPr lang="en-US" i="1" smtClean="0">
                            <a:latin typeface="Cambria Math" panose="02040503050406030204" pitchFamily="18" charset="0"/>
                          </a:rPr>
                          <m:t>𝑟</m:t>
                        </m:r>
                      </m:den>
                    </m:f>
                  </m:oMath>
                </a14:m>
                <a:r>
                  <a:rPr lang="en-US" dirty="0"/>
                  <a:t> </a:t>
                </a:r>
              </a:p>
              <a:p>
                <a:pPr marL="0" indent="0">
                  <a:buFont typeface="Arial" panose="020B0604020202020204" pitchFamily="34" charset="0"/>
                  <a:buNone/>
                </a:pPr>
                <a:endParaRPr lang="en-US" dirty="0"/>
              </a:p>
            </p:txBody>
          </p:sp>
        </mc:Choice>
        <mc:Fallback xmlns="">
          <p:sp>
            <p:nvSpPr>
              <p:cNvPr id="4" name="Content Placeholder 2">
                <a:extLst>
                  <a:ext uri="{FF2B5EF4-FFF2-40B4-BE49-F238E27FC236}">
                    <a16:creationId xmlns:a16="http://schemas.microsoft.com/office/drawing/2014/main" id="{160E3F9B-2B8E-49ED-9E92-90B6DA8EEB56}"/>
                  </a:ext>
                </a:extLst>
              </p:cNvPr>
              <p:cNvSpPr txBox="1">
                <a:spLocks noRot="1" noChangeAspect="1" noMove="1" noResize="1" noEditPoints="1" noAdjustHandles="1" noChangeArrowheads="1" noChangeShapeType="1" noTextEdit="1"/>
              </p:cNvSpPr>
              <p:nvPr/>
            </p:nvSpPr>
            <p:spPr>
              <a:xfrm>
                <a:off x="7886700" y="1825625"/>
                <a:ext cx="3467100" cy="4351338"/>
              </a:xfrm>
              <a:prstGeom prst="rect">
                <a:avLst/>
              </a:prstGeom>
              <a:blipFill>
                <a:blip r:embed="rId4"/>
                <a:stretch>
                  <a:fillRect l="-3691" t="-2241"/>
                </a:stretch>
              </a:blipFill>
            </p:spPr>
            <p:txBody>
              <a:bodyPr/>
              <a:lstStyle/>
              <a:p>
                <a:r>
                  <a:rPr lang="en-US">
                    <a:noFill/>
                  </a:rPr>
                  <a:t> </a:t>
                </a:r>
              </a:p>
            </p:txBody>
          </p:sp>
        </mc:Fallback>
      </mc:AlternateContent>
    </p:spTree>
    <p:extLst>
      <p:ext uri="{BB962C8B-B14F-4D97-AF65-F5344CB8AC3E}">
        <p14:creationId xmlns:p14="http://schemas.microsoft.com/office/powerpoint/2010/main" val="22446199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88449-91EC-4947-8004-24176F02C146}"/>
              </a:ext>
            </a:extLst>
          </p:cNvPr>
          <p:cNvSpPr>
            <a:spLocks noGrp="1"/>
          </p:cNvSpPr>
          <p:nvPr>
            <p:ph type="title"/>
          </p:nvPr>
        </p:nvSpPr>
        <p:spPr/>
        <p:txBody>
          <a:bodyPr/>
          <a:lstStyle/>
          <a:p>
            <a:r>
              <a:rPr lang="en-US" dirty="0"/>
              <a:t>Hubble’s Law &amp; Hubble’s Constant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59D9A1C-A822-4E26-BEAF-C65EBE7A2EFA}"/>
                  </a:ext>
                </a:extLst>
              </p:cNvPr>
              <p:cNvSpPr>
                <a:spLocks noGrp="1"/>
              </p:cNvSpPr>
              <p:nvPr>
                <p:ph idx="1"/>
              </p:nvPr>
            </p:nvSpPr>
            <p:spPr>
              <a:xfrm>
                <a:off x="838200" y="1825625"/>
                <a:ext cx="6065520" cy="4351338"/>
              </a:xfrm>
            </p:spPr>
            <p:txBody>
              <a:bodyPr>
                <a:normAutofit/>
              </a:bodyPr>
              <a:lstStyle/>
              <a:p>
                <a:r>
                  <a:rPr lang="en-US" dirty="0"/>
                  <a:t>All galaxies recede from us due to expansion of the universe</a:t>
                </a:r>
              </a:p>
              <a:p>
                <a:r>
                  <a:rPr lang="en-US" dirty="0"/>
                  <a:t>For nearby galaxies, peculiar motion (due to gravity, etc.) is more important</a:t>
                </a:r>
              </a:p>
              <a:p>
                <a:pPr marL="0" indent="0">
                  <a:buNone/>
                </a:pPr>
                <a:endParaRPr lang="en-US" b="0" i="1" dirty="0">
                  <a:latin typeface="Cambria Math" panose="02040503050406030204" pitchFamily="18" charset="0"/>
                </a:endParaRPr>
              </a:p>
              <a:p>
                <a:pPr marL="0" indent="0">
                  <a:buNone/>
                </a:pP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𝑟𝑒𝑐</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𝐻</m:t>
                        </m:r>
                      </m:e>
                      <m:sub>
                        <m:r>
                          <a:rPr lang="en-US" b="0" i="1" smtClean="0">
                            <a:latin typeface="Cambria Math" panose="02040503050406030204" pitchFamily="18" charset="0"/>
                          </a:rPr>
                          <m:t>0</m:t>
                        </m:r>
                      </m:sub>
                    </m:sSub>
                    <m:r>
                      <a:rPr lang="en-US" b="0" i="1" smtClean="0">
                        <a:latin typeface="Cambria Math" panose="02040503050406030204" pitchFamily="18" charset="0"/>
                      </a:rPr>
                      <m:t>𝑑</m:t>
                    </m:r>
                  </m:oMath>
                </a14:m>
                <a:r>
                  <a:rPr lang="en-US" b="0" dirty="0"/>
                  <a: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𝐻</m:t>
                        </m:r>
                      </m:e>
                      <m:sub>
                        <m:r>
                          <a:rPr lang="en-US" b="0" i="1" smtClean="0">
                            <a:latin typeface="Cambria Math" panose="02040503050406030204" pitchFamily="18" charset="0"/>
                          </a:rPr>
                          <m:t>0</m:t>
                        </m:r>
                      </m:sub>
                    </m:sSub>
                    <m:r>
                      <a:rPr lang="en-US" b="0" i="1" smtClean="0">
                        <a:latin typeface="Cambria Math" panose="02040503050406030204" pitchFamily="18" charset="0"/>
                      </a:rPr>
                      <m:t>≈70 </m:t>
                    </m:r>
                    <m:f>
                      <m:fPr>
                        <m:ctrlPr>
                          <a:rPr lang="en-US" b="0" i="1" smtClean="0">
                            <a:latin typeface="Cambria Math" panose="02040503050406030204" pitchFamily="18" charset="0"/>
                          </a:rPr>
                        </m:ctrlPr>
                      </m:fPr>
                      <m:num>
                        <m:f>
                          <m:fPr>
                            <m:type m:val="lin"/>
                            <m:ctrlPr>
                              <a:rPr lang="en-US" b="0" i="1" smtClean="0">
                                <a:latin typeface="Cambria Math" panose="02040503050406030204" pitchFamily="18" charset="0"/>
                              </a:rPr>
                            </m:ctrlPr>
                          </m:fPr>
                          <m:num>
                            <m:r>
                              <a:rPr lang="en-US" b="0" i="1" smtClean="0">
                                <a:latin typeface="Cambria Math" panose="02040503050406030204" pitchFamily="18" charset="0"/>
                              </a:rPr>
                              <m:t>𝑘𝑚</m:t>
                            </m:r>
                          </m:num>
                          <m:den>
                            <m:r>
                              <a:rPr lang="en-US" b="0" i="1" smtClean="0">
                                <a:latin typeface="Cambria Math" panose="02040503050406030204" pitchFamily="18" charset="0"/>
                              </a:rPr>
                              <m:t>𝑠</m:t>
                            </m:r>
                          </m:den>
                        </m:f>
                      </m:num>
                      <m:den>
                        <m:r>
                          <a:rPr lang="en-US" b="0" i="1" smtClean="0">
                            <a:latin typeface="Cambria Math" panose="02040503050406030204" pitchFamily="18" charset="0"/>
                          </a:rPr>
                          <m:t>𝑀𝑝𝑐</m:t>
                        </m:r>
                      </m:den>
                    </m:f>
                  </m:oMath>
                </a14:m>
                <a:r>
                  <a:rPr lang="en-US" b="0" dirty="0"/>
                  <a:t>)</a:t>
                </a:r>
              </a:p>
              <a:p>
                <a:pPr marL="0" indent="0">
                  <a:buNone/>
                </a:pPr>
                <a:endParaRPr lang="en-US" dirty="0"/>
              </a:p>
              <a:p>
                <a:pPr marL="0" indent="0">
                  <a:buNone/>
                </a:pPr>
                <a:r>
                  <a:rPr lang="en-US" dirty="0"/>
                  <a:t>Age of universe </a:t>
                </a:r>
                <a14:m>
                  <m:oMath xmlns:m="http://schemas.openxmlformats.org/officeDocument/2006/math">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𝐻</m:t>
                            </m:r>
                          </m:e>
                          <m:sub>
                            <m:r>
                              <a:rPr lang="en-US" b="0" i="1" smtClean="0">
                                <a:latin typeface="Cambria Math" panose="02040503050406030204" pitchFamily="18" charset="0"/>
                              </a:rPr>
                              <m:t>0</m:t>
                            </m:r>
                          </m:sub>
                        </m:sSub>
                      </m:den>
                    </m:f>
                  </m:oMath>
                </a14:m>
                <a:endParaRPr lang="en-US" b="0" dirty="0"/>
              </a:p>
            </p:txBody>
          </p:sp>
        </mc:Choice>
        <mc:Fallback xmlns="">
          <p:sp>
            <p:nvSpPr>
              <p:cNvPr id="3" name="Content Placeholder 2">
                <a:extLst>
                  <a:ext uri="{FF2B5EF4-FFF2-40B4-BE49-F238E27FC236}">
                    <a16:creationId xmlns:a16="http://schemas.microsoft.com/office/drawing/2014/main" id="{C59D9A1C-A822-4E26-BEAF-C65EBE7A2EFA}"/>
                  </a:ext>
                </a:extLst>
              </p:cNvPr>
              <p:cNvSpPr>
                <a:spLocks noGrp="1" noRot="1" noChangeAspect="1" noMove="1" noResize="1" noEditPoints="1" noAdjustHandles="1" noChangeArrowheads="1" noChangeShapeType="1" noTextEdit="1"/>
              </p:cNvSpPr>
              <p:nvPr>
                <p:ph idx="1"/>
              </p:nvPr>
            </p:nvSpPr>
            <p:spPr>
              <a:xfrm>
                <a:off x="838200" y="1825625"/>
                <a:ext cx="6065520" cy="4351338"/>
              </a:xfrm>
              <a:blipFill>
                <a:blip r:embed="rId3"/>
                <a:stretch>
                  <a:fillRect l="-2111" t="-2241"/>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49D0DAED-3650-4718-89D8-636FA4BC50E5}"/>
              </a:ext>
            </a:extLst>
          </p:cNvPr>
          <p:cNvPicPr>
            <a:picLocks noChangeAspect="1"/>
          </p:cNvPicPr>
          <p:nvPr/>
        </p:nvPicPr>
        <p:blipFill>
          <a:blip r:embed="rId4"/>
          <a:stretch>
            <a:fillRect/>
          </a:stretch>
        </p:blipFill>
        <p:spPr>
          <a:xfrm>
            <a:off x="7409106" y="4217352"/>
            <a:ext cx="3464633" cy="2420497"/>
          </a:xfrm>
          <a:prstGeom prst="rect">
            <a:avLst/>
          </a:prstGeom>
        </p:spPr>
      </p:pic>
      <p:pic>
        <p:nvPicPr>
          <p:cNvPr id="6" name="Picture 5">
            <a:extLst>
              <a:ext uri="{FF2B5EF4-FFF2-40B4-BE49-F238E27FC236}">
                <a16:creationId xmlns:a16="http://schemas.microsoft.com/office/drawing/2014/main" id="{30ABDF6A-3BCB-420A-85A2-1C8389A39586}"/>
              </a:ext>
            </a:extLst>
          </p:cNvPr>
          <p:cNvPicPr>
            <a:picLocks noChangeAspect="1"/>
          </p:cNvPicPr>
          <p:nvPr/>
        </p:nvPicPr>
        <p:blipFill rotWithShape="1">
          <a:blip r:embed="rId5">
            <a:extLst>
              <a:ext uri="{28A0092B-C50C-407E-A947-70E740481C1C}">
                <a14:useLocalDpi xmlns:a14="http://schemas.microsoft.com/office/drawing/2010/main" val="0"/>
              </a:ext>
            </a:extLst>
          </a:blip>
          <a:srcRect b="25628"/>
          <a:stretch/>
        </p:blipFill>
        <p:spPr>
          <a:xfrm>
            <a:off x="7409106" y="1608015"/>
            <a:ext cx="3464634" cy="2576696"/>
          </a:xfrm>
          <a:prstGeom prst="rect">
            <a:avLst/>
          </a:prstGeom>
        </p:spPr>
      </p:pic>
    </p:spTree>
    <p:extLst>
      <p:ext uri="{BB962C8B-B14F-4D97-AF65-F5344CB8AC3E}">
        <p14:creationId xmlns:p14="http://schemas.microsoft.com/office/powerpoint/2010/main" val="15758358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6FE1F-4E01-4AEA-9E31-07BBAB03CEE8}"/>
              </a:ext>
            </a:extLst>
          </p:cNvPr>
          <p:cNvSpPr>
            <a:spLocks noGrp="1"/>
          </p:cNvSpPr>
          <p:nvPr>
            <p:ph type="title"/>
          </p:nvPr>
        </p:nvSpPr>
        <p:spPr/>
        <p:txBody>
          <a:bodyPr/>
          <a:lstStyle/>
          <a:p>
            <a:r>
              <a:rPr lang="en-US" dirty="0"/>
              <a:t>JS9</a:t>
            </a:r>
          </a:p>
        </p:txBody>
      </p:sp>
      <p:sp>
        <p:nvSpPr>
          <p:cNvPr id="3" name="Content Placeholder 2">
            <a:extLst>
              <a:ext uri="{FF2B5EF4-FFF2-40B4-BE49-F238E27FC236}">
                <a16:creationId xmlns:a16="http://schemas.microsoft.com/office/drawing/2014/main" id="{85D8407B-8B9D-407D-87C0-A9FD8E5E29CF}"/>
              </a:ext>
            </a:extLst>
          </p:cNvPr>
          <p:cNvSpPr>
            <a:spLocks noGrp="1"/>
          </p:cNvSpPr>
          <p:nvPr>
            <p:ph idx="1"/>
          </p:nvPr>
        </p:nvSpPr>
        <p:spPr/>
        <p:txBody>
          <a:bodyPr/>
          <a:lstStyle/>
          <a:p>
            <a:pPr marL="0" indent="0">
              <a:buNone/>
            </a:pPr>
            <a:r>
              <a:rPr lang="en-US" dirty="0"/>
              <a:t>https://js9.si.edu/</a:t>
            </a:r>
          </a:p>
        </p:txBody>
      </p:sp>
      <p:pic>
        <p:nvPicPr>
          <p:cNvPr id="4" name="Google Shape;370;p46">
            <a:extLst>
              <a:ext uri="{FF2B5EF4-FFF2-40B4-BE49-F238E27FC236}">
                <a16:creationId xmlns:a16="http://schemas.microsoft.com/office/drawing/2014/main" id="{A02BF476-3E07-4B7A-B5CD-987C0958F773}"/>
              </a:ext>
            </a:extLst>
          </p:cNvPr>
          <p:cNvPicPr preferRelativeResize="0"/>
          <p:nvPr/>
        </p:nvPicPr>
        <p:blipFill rotWithShape="1">
          <a:blip r:embed="rId3">
            <a:alphaModFix/>
          </a:blip>
          <a:srcRect/>
          <a:stretch/>
        </p:blipFill>
        <p:spPr>
          <a:xfrm>
            <a:off x="838200" y="2580971"/>
            <a:ext cx="5257800" cy="3911904"/>
          </a:xfrm>
          <a:prstGeom prst="rect">
            <a:avLst/>
          </a:prstGeom>
          <a:noFill/>
          <a:ln>
            <a:noFill/>
          </a:ln>
        </p:spPr>
      </p:pic>
    </p:spTree>
    <p:extLst>
      <p:ext uri="{BB962C8B-B14F-4D97-AF65-F5344CB8AC3E}">
        <p14:creationId xmlns:p14="http://schemas.microsoft.com/office/powerpoint/2010/main" val="34461537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CCE89-A1EA-45E9-A12F-DCCD8B2290FA}"/>
              </a:ext>
            </a:extLst>
          </p:cNvPr>
          <p:cNvSpPr>
            <a:spLocks noGrp="1"/>
          </p:cNvSpPr>
          <p:nvPr>
            <p:ph type="title"/>
          </p:nvPr>
        </p:nvSpPr>
        <p:spPr/>
        <p:txBody>
          <a:bodyPr/>
          <a:lstStyle/>
          <a:p>
            <a:r>
              <a:rPr lang="en-US" dirty="0"/>
              <a:t>Resources</a:t>
            </a:r>
          </a:p>
        </p:txBody>
      </p:sp>
      <p:sp>
        <p:nvSpPr>
          <p:cNvPr id="3" name="Content Placeholder 2">
            <a:extLst>
              <a:ext uri="{FF2B5EF4-FFF2-40B4-BE49-F238E27FC236}">
                <a16:creationId xmlns:a16="http://schemas.microsoft.com/office/drawing/2014/main" id="{1AB253DC-81B8-4BC3-8B9A-65A89EDA2E74}"/>
              </a:ext>
            </a:extLst>
          </p:cNvPr>
          <p:cNvSpPr>
            <a:spLocks noGrp="1"/>
          </p:cNvSpPr>
          <p:nvPr>
            <p:ph idx="1"/>
          </p:nvPr>
        </p:nvSpPr>
        <p:spPr>
          <a:xfrm>
            <a:off x="838200" y="1825624"/>
            <a:ext cx="5257800" cy="5032375"/>
          </a:xfrm>
        </p:spPr>
        <p:txBody>
          <a:bodyPr>
            <a:normAutofit/>
          </a:bodyPr>
          <a:lstStyle/>
          <a:p>
            <a:pPr marL="0" indent="0">
              <a:buNone/>
            </a:pPr>
            <a:r>
              <a:rPr lang="en-US" sz="2400" dirty="0"/>
              <a:t>National Science Olympiad	</a:t>
            </a:r>
          </a:p>
          <a:p>
            <a:pPr marL="0" indent="0">
              <a:buNone/>
            </a:pPr>
            <a:endParaRPr lang="en-US" sz="2400" dirty="0"/>
          </a:p>
          <a:p>
            <a:pPr marL="0" indent="0">
              <a:buNone/>
            </a:pPr>
            <a:r>
              <a:rPr lang="en-US" sz="2400" dirty="0"/>
              <a:t>Chandra (x-ray)</a:t>
            </a:r>
          </a:p>
          <a:p>
            <a:pPr marL="0" indent="0">
              <a:buNone/>
            </a:pPr>
            <a:r>
              <a:rPr lang="en-US" sz="2400" dirty="0"/>
              <a:t>Hubble (visible)</a:t>
            </a:r>
          </a:p>
          <a:p>
            <a:pPr marL="0" indent="0">
              <a:buNone/>
            </a:pPr>
            <a:r>
              <a:rPr lang="en-US" sz="2400" dirty="0"/>
              <a:t>Spitzer (infrared)	</a:t>
            </a:r>
          </a:p>
          <a:p>
            <a:pPr marL="0" indent="0">
              <a:buNone/>
            </a:pPr>
            <a:r>
              <a:rPr lang="en-US" sz="2400" dirty="0"/>
              <a:t>Fermi (gamma-ray)</a:t>
            </a:r>
          </a:p>
          <a:p>
            <a:pPr marL="0" indent="0">
              <a:buNone/>
            </a:pPr>
            <a:r>
              <a:rPr lang="en-US" sz="2400" dirty="0"/>
              <a:t>Swift (x-ray/UV)</a:t>
            </a:r>
          </a:p>
          <a:p>
            <a:pPr marL="0" indent="0">
              <a:buNone/>
            </a:pPr>
            <a:r>
              <a:rPr lang="en-US" sz="2400" dirty="0"/>
              <a:t>Nat’l Radio Astronomy Observatory</a:t>
            </a:r>
          </a:p>
          <a:p>
            <a:pPr marL="0" indent="0">
              <a:buNone/>
            </a:pPr>
            <a:r>
              <a:rPr lang="en-US" sz="2400" dirty="0"/>
              <a:t>Astronomy Picture of the Day</a:t>
            </a:r>
          </a:p>
        </p:txBody>
      </p:sp>
      <p:sp>
        <p:nvSpPr>
          <p:cNvPr id="5" name="Content Placeholder 2">
            <a:extLst>
              <a:ext uri="{FF2B5EF4-FFF2-40B4-BE49-F238E27FC236}">
                <a16:creationId xmlns:a16="http://schemas.microsoft.com/office/drawing/2014/main" id="{24AE42B2-B6E3-43AA-82BA-DD859946D9C4}"/>
              </a:ext>
            </a:extLst>
          </p:cNvPr>
          <p:cNvSpPr txBox="1">
            <a:spLocks/>
          </p:cNvSpPr>
          <p:nvPr/>
        </p:nvSpPr>
        <p:spPr>
          <a:xfrm>
            <a:off x="6096000" y="1825624"/>
            <a:ext cx="6096000" cy="50323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Bahnschrift"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Bahnschrift"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Bahnschrift"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hnschrift"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hnschrift"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latin typeface="+mn-lt"/>
              </a:rPr>
              <a:t>http://www.soinc.org</a:t>
            </a:r>
          </a:p>
          <a:p>
            <a:pPr marL="0" indent="0">
              <a:buNone/>
            </a:pPr>
            <a:endParaRPr lang="en-US" sz="2400" dirty="0">
              <a:latin typeface="+mn-lt"/>
            </a:endParaRPr>
          </a:p>
          <a:p>
            <a:pPr marL="0" indent="0">
              <a:buNone/>
            </a:pPr>
            <a:r>
              <a:rPr lang="en-US" sz="2400" dirty="0">
                <a:latin typeface="+mn-lt"/>
              </a:rPr>
              <a:t>http://chandra.harvard.edu/</a:t>
            </a:r>
          </a:p>
          <a:p>
            <a:pPr marL="0" indent="0">
              <a:buNone/>
            </a:pPr>
            <a:r>
              <a:rPr lang="en-US" sz="2400" dirty="0">
                <a:latin typeface="+mn-lt"/>
              </a:rPr>
              <a:t>http://stsci.edu/hst/</a:t>
            </a:r>
          </a:p>
          <a:p>
            <a:pPr marL="0" indent="0">
              <a:buNone/>
            </a:pPr>
            <a:r>
              <a:rPr lang="en-US" sz="2400" dirty="0">
                <a:latin typeface="+mn-lt"/>
              </a:rPr>
              <a:t>http://www.spitzer.caltech.edu/</a:t>
            </a:r>
          </a:p>
          <a:p>
            <a:pPr marL="0" indent="0">
              <a:buNone/>
            </a:pPr>
            <a:r>
              <a:rPr lang="en-US" sz="2400" dirty="0">
                <a:latin typeface="+mn-lt"/>
              </a:rPr>
              <a:t>https://fermi.gsfc.nasa.gov/</a:t>
            </a:r>
          </a:p>
          <a:p>
            <a:pPr marL="0" indent="0">
              <a:buNone/>
            </a:pPr>
            <a:r>
              <a:rPr lang="en-US" sz="2400" dirty="0">
                <a:latin typeface="+mn-lt"/>
              </a:rPr>
              <a:t>https://swift.gsfc.nasa.gov/</a:t>
            </a:r>
          </a:p>
          <a:p>
            <a:pPr marL="0" indent="0">
              <a:buNone/>
            </a:pPr>
            <a:r>
              <a:rPr lang="en-US" sz="2400" dirty="0">
                <a:latin typeface="+mn-lt"/>
              </a:rPr>
              <a:t>https://public.nrao.edu/</a:t>
            </a:r>
          </a:p>
          <a:p>
            <a:pPr marL="0" indent="0">
              <a:buNone/>
            </a:pPr>
            <a:r>
              <a:rPr lang="en-US" sz="2400" dirty="0">
                <a:latin typeface="+mn-lt"/>
              </a:rPr>
              <a:t>http://apod.nasa.gov/astropix.html</a:t>
            </a:r>
          </a:p>
          <a:p>
            <a:pPr marL="0" indent="0">
              <a:buFont typeface="Arial" panose="020B0604020202020204" pitchFamily="34" charset="0"/>
              <a:buNone/>
            </a:pPr>
            <a:endParaRPr lang="en-US" sz="2400" dirty="0">
              <a:latin typeface="+mn-lt"/>
            </a:endParaRPr>
          </a:p>
        </p:txBody>
      </p:sp>
    </p:spTree>
    <p:extLst>
      <p:ext uri="{BB962C8B-B14F-4D97-AF65-F5344CB8AC3E}">
        <p14:creationId xmlns:p14="http://schemas.microsoft.com/office/powerpoint/2010/main" val="29330095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A873C-17D2-486B-A6A0-3263DD169C0D}"/>
              </a:ext>
            </a:extLst>
          </p:cNvPr>
          <p:cNvSpPr>
            <a:spLocks noGrp="1"/>
          </p:cNvSpPr>
          <p:nvPr>
            <p:ph type="title"/>
          </p:nvPr>
        </p:nvSpPr>
        <p:spPr/>
        <p:txBody>
          <a:bodyPr/>
          <a:lstStyle/>
          <a:p>
            <a:r>
              <a:rPr lang="en-US" dirty="0"/>
              <a:t>Event Information</a:t>
            </a:r>
          </a:p>
        </p:txBody>
      </p:sp>
      <p:sp>
        <p:nvSpPr>
          <p:cNvPr id="3" name="Content Placeholder 2">
            <a:extLst>
              <a:ext uri="{FF2B5EF4-FFF2-40B4-BE49-F238E27FC236}">
                <a16:creationId xmlns:a16="http://schemas.microsoft.com/office/drawing/2014/main" id="{C799397B-37A6-4349-BA50-ADE0D187C120}"/>
              </a:ext>
            </a:extLst>
          </p:cNvPr>
          <p:cNvSpPr>
            <a:spLocks noGrp="1"/>
          </p:cNvSpPr>
          <p:nvPr>
            <p:ph idx="1"/>
          </p:nvPr>
        </p:nvSpPr>
        <p:spPr>
          <a:xfrm>
            <a:off x="838200" y="1825624"/>
            <a:ext cx="10515600" cy="5032375"/>
          </a:xfrm>
        </p:spPr>
        <p:txBody>
          <a:bodyPr>
            <a:normAutofit/>
          </a:bodyPr>
          <a:lstStyle/>
          <a:p>
            <a:pPr marL="0" indent="0">
              <a:spcBef>
                <a:spcPts val="500"/>
              </a:spcBef>
              <a:buNone/>
            </a:pPr>
            <a:r>
              <a:rPr lang="en-US" sz="2400" dirty="0"/>
              <a:t>National Event Supervisors:</a:t>
            </a:r>
          </a:p>
          <a:p>
            <a:pPr marL="0" indent="0">
              <a:spcBef>
                <a:spcPts val="500"/>
              </a:spcBef>
              <a:buNone/>
            </a:pPr>
            <a:r>
              <a:rPr lang="en-US" sz="2400" dirty="0"/>
              <a:t>Donna L. Young (dlyoung.nso@gmail.com)</a:t>
            </a:r>
          </a:p>
          <a:p>
            <a:pPr marL="0" indent="0">
              <a:spcBef>
                <a:spcPts val="500"/>
              </a:spcBef>
              <a:buNone/>
            </a:pPr>
            <a:r>
              <a:rPr lang="en-US" sz="2400" dirty="0"/>
              <a:t>Tad </a:t>
            </a:r>
            <a:r>
              <a:rPr lang="en-US" sz="2400" dirty="0" err="1"/>
              <a:t>Komacek</a:t>
            </a:r>
            <a:r>
              <a:rPr lang="en-US" sz="2400" dirty="0"/>
              <a:t> (tkomacek@gmail.com)</a:t>
            </a:r>
          </a:p>
          <a:p>
            <a:pPr marL="0" indent="0">
              <a:spcBef>
                <a:spcPts val="500"/>
              </a:spcBef>
              <a:buNone/>
            </a:pPr>
            <a:endParaRPr lang="en-US" sz="2400" dirty="0"/>
          </a:p>
          <a:p>
            <a:pPr marL="0" indent="0">
              <a:spcBef>
                <a:spcPts val="500"/>
              </a:spcBef>
              <a:buNone/>
            </a:pPr>
            <a:r>
              <a:rPr lang="en-US" sz="2400" dirty="0"/>
              <a:t>Rules Clarifications available at soinc.org under Event Information</a:t>
            </a:r>
          </a:p>
          <a:p>
            <a:pPr marL="0" indent="0">
              <a:spcBef>
                <a:spcPts val="500"/>
              </a:spcBef>
              <a:buNone/>
            </a:pPr>
            <a:endParaRPr lang="en-US" sz="2400" dirty="0"/>
          </a:p>
          <a:p>
            <a:pPr marL="514350" indent="-514350">
              <a:spcBef>
                <a:spcPts val="500"/>
              </a:spcBef>
              <a:buFont typeface="+mj-lt"/>
              <a:buAutoNum type="arabicPeriod"/>
            </a:pPr>
            <a:r>
              <a:rPr lang="en-US" sz="2400" dirty="0"/>
              <a:t>Read the Event Description for content and allowable resources.</a:t>
            </a:r>
          </a:p>
          <a:p>
            <a:pPr marL="514350" indent="-514350">
              <a:spcBef>
                <a:spcPts val="500"/>
              </a:spcBef>
              <a:buFont typeface="+mj-lt"/>
              <a:buAutoNum type="arabicPeriod"/>
            </a:pPr>
            <a:r>
              <a:rPr lang="en-US" sz="2400" dirty="0"/>
              <a:t>Use the webinar (Chandra) and/or </a:t>
            </a:r>
            <a:r>
              <a:rPr lang="en-US" sz="2400" dirty="0" err="1"/>
              <a:t>powerpoint</a:t>
            </a:r>
            <a:r>
              <a:rPr lang="en-US" sz="2400" dirty="0"/>
              <a:t> (NSO) for an overview of the content topics and deep sky objects.</a:t>
            </a:r>
          </a:p>
          <a:p>
            <a:pPr marL="514350" indent="-514350">
              <a:spcBef>
                <a:spcPts val="500"/>
              </a:spcBef>
              <a:buFont typeface="+mj-lt"/>
              <a:buAutoNum type="arabicPeriod"/>
            </a:pPr>
            <a:r>
              <a:rPr lang="en-US" sz="2400" dirty="0"/>
              <a:t>Use the Astronomy Coaches Manual (NSO) as a guide for background information.</a:t>
            </a:r>
          </a:p>
        </p:txBody>
      </p:sp>
    </p:spTree>
    <p:extLst>
      <p:ext uri="{BB962C8B-B14F-4D97-AF65-F5344CB8AC3E}">
        <p14:creationId xmlns:p14="http://schemas.microsoft.com/office/powerpoint/2010/main" val="30418479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A34CC-4603-494E-8347-43BE564FFDB1}"/>
              </a:ext>
            </a:extLst>
          </p:cNvPr>
          <p:cNvSpPr>
            <a:spLocks noGrp="1"/>
          </p:cNvSpPr>
          <p:nvPr>
            <p:ph type="title"/>
          </p:nvPr>
        </p:nvSpPr>
        <p:spPr/>
        <p:txBody>
          <a:bodyPr/>
          <a:lstStyle/>
          <a:p>
            <a:r>
              <a:rPr lang="en-US" dirty="0"/>
              <a:t>Event Information</a:t>
            </a:r>
          </a:p>
        </p:txBody>
      </p:sp>
      <p:sp>
        <p:nvSpPr>
          <p:cNvPr id="3" name="Content Placeholder 2">
            <a:extLst>
              <a:ext uri="{FF2B5EF4-FFF2-40B4-BE49-F238E27FC236}">
                <a16:creationId xmlns:a16="http://schemas.microsoft.com/office/drawing/2014/main" id="{A5AEDD22-9941-41A5-BE71-F99209AD38DE}"/>
              </a:ext>
            </a:extLst>
          </p:cNvPr>
          <p:cNvSpPr>
            <a:spLocks noGrp="1"/>
          </p:cNvSpPr>
          <p:nvPr>
            <p:ph idx="1"/>
          </p:nvPr>
        </p:nvSpPr>
        <p:spPr/>
        <p:txBody>
          <a:bodyPr>
            <a:normAutofit/>
          </a:bodyPr>
          <a:lstStyle/>
          <a:p>
            <a:pPr marL="514350" indent="-514350">
              <a:buFont typeface="+mj-lt"/>
              <a:buAutoNum type="arabicPeriod" startAt="4"/>
            </a:pPr>
            <a:r>
              <a:rPr lang="en-US" sz="2400" dirty="0"/>
              <a:t>Use the resources listed in the event description for images and content.</a:t>
            </a:r>
          </a:p>
          <a:p>
            <a:pPr marL="514350" indent="-514350">
              <a:buFont typeface="+mj-lt"/>
              <a:buAutoNum type="arabicPeriod" startAt="4"/>
            </a:pPr>
            <a:r>
              <a:rPr lang="en-US" sz="2400" dirty="0" err="1"/>
              <a:t>Youtube</a:t>
            </a:r>
            <a:r>
              <a:rPr lang="en-US" sz="2400" dirty="0"/>
              <a:t> has many related videos.</a:t>
            </a:r>
          </a:p>
          <a:p>
            <a:pPr marL="514350" indent="-514350">
              <a:buFont typeface="+mj-lt"/>
              <a:buAutoNum type="arabicPeriod" startAt="4"/>
            </a:pPr>
            <a:r>
              <a:rPr lang="en-US" sz="2400" dirty="0"/>
              <a:t>Invitationals.</a:t>
            </a:r>
          </a:p>
          <a:p>
            <a:pPr marL="514350" indent="-514350">
              <a:buFont typeface="+mj-lt"/>
              <a:buAutoNum type="arabicPeriod" startAt="4"/>
            </a:pPr>
            <a:r>
              <a:rPr lang="en-US" sz="2400" dirty="0"/>
              <a:t>Tests from invitationals and sample state tests will be posted on the NSO website for teams to use for practice.</a:t>
            </a:r>
          </a:p>
          <a:p>
            <a:pPr marL="514350" indent="-514350">
              <a:buFont typeface="+mj-lt"/>
              <a:buAutoNum type="arabicPeriod" startAt="4"/>
            </a:pPr>
            <a:r>
              <a:rPr lang="en-US" sz="2400" dirty="0"/>
              <a:t>The scioly.org test exchange (https://scioly.org/wiki/index.php/2019_Test_Exchange).</a:t>
            </a:r>
          </a:p>
          <a:p>
            <a:pPr marL="514350" indent="-514350">
              <a:buFont typeface="+mj-lt"/>
              <a:buAutoNum type="arabicPeriod" startAt="4"/>
            </a:pPr>
            <a:r>
              <a:rPr lang="en-US" sz="2400" dirty="0"/>
              <a:t>ASTRO 101 introductory college courses.</a:t>
            </a:r>
          </a:p>
          <a:p>
            <a:pPr marL="514350" indent="-514350">
              <a:buFont typeface="+mj-lt"/>
              <a:buAutoNum type="arabicPeriod" startAt="4"/>
            </a:pPr>
            <a:r>
              <a:rPr lang="en-US" sz="2400" dirty="0"/>
              <a:t>Scientific papers. Most useful parts: abstract, introduction, figures. Don’t worry if you don’t understand everything!</a:t>
            </a:r>
          </a:p>
        </p:txBody>
      </p:sp>
    </p:spTree>
    <p:extLst>
      <p:ext uri="{BB962C8B-B14F-4D97-AF65-F5344CB8AC3E}">
        <p14:creationId xmlns:p14="http://schemas.microsoft.com/office/powerpoint/2010/main" val="7172761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1024</TotalTime>
  <Words>3363</Words>
  <Application>Microsoft Office PowerPoint</Application>
  <PresentationFormat>Widescreen</PresentationFormat>
  <Paragraphs>418</Paragraphs>
  <Slides>37</Slides>
  <Notes>37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37</vt:i4>
      </vt:variant>
    </vt:vector>
  </HeadingPairs>
  <TitlesOfParts>
    <vt:vector size="43" baseType="lpstr">
      <vt:lpstr>Arial</vt:lpstr>
      <vt:lpstr>Bahnschrift</vt:lpstr>
      <vt:lpstr>Calibri</vt:lpstr>
      <vt:lpstr>Cambria Math</vt:lpstr>
      <vt:lpstr>Eras Demi ITC</vt:lpstr>
      <vt:lpstr>Office Theme</vt:lpstr>
      <vt:lpstr>National Science Olympiad</vt:lpstr>
      <vt:lpstr>NASA Astrophysics Division/CXC/NSO</vt:lpstr>
      <vt:lpstr>Chandra X-Ray Observatory</vt:lpstr>
      <vt:lpstr>2020 Rules [DRAFT]</vt:lpstr>
      <vt:lpstr>2020 Rules [DRAFT]</vt:lpstr>
      <vt:lpstr>2020 Rules [DRAFT]</vt:lpstr>
      <vt:lpstr>2020 Rules [DRAFT]</vt:lpstr>
      <vt:lpstr>Deep Sky Objects</vt:lpstr>
      <vt:lpstr>3C 273</vt:lpstr>
      <vt:lpstr>NGC 2623</vt:lpstr>
      <vt:lpstr>M87 (aka Virgo A)</vt:lpstr>
      <vt:lpstr>The 3 Quasars</vt:lpstr>
      <vt:lpstr>H2356-309</vt:lpstr>
      <vt:lpstr>H1821+643</vt:lpstr>
      <vt:lpstr>Bullet Cluster (1E 0657-56)</vt:lpstr>
      <vt:lpstr>MACS J0717.5+3745</vt:lpstr>
      <vt:lpstr>MACS J1149.5+2223</vt:lpstr>
      <vt:lpstr>JKCS 041</vt:lpstr>
      <vt:lpstr>SN UDS10Wil</vt:lpstr>
      <vt:lpstr>GOODS-S 29323</vt:lpstr>
      <vt:lpstr>PSS 0133+0400 and PSS 0955+5940</vt:lpstr>
      <vt:lpstr>GW 151226</vt:lpstr>
      <vt:lpstr>GRB 150101B</vt:lpstr>
      <vt:lpstr>Multi-Wavelength Observations</vt:lpstr>
      <vt:lpstr>Spectra</vt:lpstr>
      <vt:lpstr>Type Ia Supernovae</vt:lpstr>
      <vt:lpstr>AGNs &amp; Quasars</vt:lpstr>
      <vt:lpstr>Dark Matter</vt:lpstr>
      <vt:lpstr>Cosmic Microwave Background</vt:lpstr>
      <vt:lpstr>Basic Equations &amp; Relationships</vt:lpstr>
      <vt:lpstr>Radiation Laws</vt:lpstr>
      <vt:lpstr>Orbital Motion</vt:lpstr>
      <vt:lpstr>Hubble’s Law &amp; Hubble’s Constant</vt:lpstr>
      <vt:lpstr>JS9</vt:lpstr>
      <vt:lpstr>Resources</vt:lpstr>
      <vt:lpstr>Event Information</vt:lpstr>
      <vt:lpstr>Event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Andrea</dc:creator>
  <cp:lastModifiedBy>Andrea</cp:lastModifiedBy>
  <cp:revision>129</cp:revision>
  <cp:lastPrinted>2019-07-03T16:55:37Z</cp:lastPrinted>
  <dcterms:created xsi:type="dcterms:W3CDTF">2019-06-03T13:59:07Z</dcterms:created>
  <dcterms:modified xsi:type="dcterms:W3CDTF">2019-07-03T16:56:18Z</dcterms:modified>
</cp:coreProperties>
</file>