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75"/>
  </p:notesMasterIdLst>
  <p:sldIdLst>
    <p:sldId id="294" r:id="rId7"/>
    <p:sldId id="295" r:id="rId8"/>
    <p:sldId id="296" r:id="rId9"/>
    <p:sldId id="297" r:id="rId10"/>
    <p:sldId id="298" r:id="rId11"/>
    <p:sldId id="422" r:id="rId12"/>
    <p:sldId id="299" r:id="rId13"/>
    <p:sldId id="300" r:id="rId14"/>
    <p:sldId id="395" r:id="rId15"/>
    <p:sldId id="301" r:id="rId16"/>
    <p:sldId id="397" r:id="rId17"/>
    <p:sldId id="302" r:id="rId18"/>
    <p:sldId id="399" r:id="rId19"/>
    <p:sldId id="303" r:id="rId20"/>
    <p:sldId id="304" r:id="rId21"/>
    <p:sldId id="305" r:id="rId22"/>
    <p:sldId id="285" r:id="rId23"/>
    <p:sldId id="400" r:id="rId24"/>
    <p:sldId id="404" r:id="rId25"/>
    <p:sldId id="401" r:id="rId26"/>
    <p:sldId id="403" r:id="rId27"/>
    <p:sldId id="379" r:id="rId28"/>
    <p:sldId id="402" r:id="rId29"/>
    <p:sldId id="310" r:id="rId30"/>
    <p:sldId id="311" r:id="rId31"/>
    <p:sldId id="312" r:id="rId32"/>
    <p:sldId id="313" r:id="rId33"/>
    <p:sldId id="317" r:id="rId34"/>
    <p:sldId id="318" r:id="rId35"/>
    <p:sldId id="319" r:id="rId36"/>
    <p:sldId id="320" r:id="rId37"/>
    <p:sldId id="321" r:id="rId38"/>
    <p:sldId id="322" r:id="rId39"/>
    <p:sldId id="421" r:id="rId40"/>
    <p:sldId id="323" r:id="rId41"/>
    <p:sldId id="405" r:id="rId42"/>
    <p:sldId id="324" r:id="rId43"/>
    <p:sldId id="406" r:id="rId44"/>
    <p:sldId id="325" r:id="rId45"/>
    <p:sldId id="407" r:id="rId46"/>
    <p:sldId id="409" r:id="rId47"/>
    <p:sldId id="410" r:id="rId48"/>
    <p:sldId id="327" r:id="rId49"/>
    <p:sldId id="328" r:id="rId50"/>
    <p:sldId id="352" r:id="rId51"/>
    <p:sldId id="411" r:id="rId52"/>
    <p:sldId id="412" r:id="rId53"/>
    <p:sldId id="413" r:id="rId54"/>
    <p:sldId id="330" r:id="rId55"/>
    <p:sldId id="414" r:id="rId56"/>
    <p:sldId id="346" r:id="rId57"/>
    <p:sldId id="333" r:id="rId58"/>
    <p:sldId id="334" r:id="rId59"/>
    <p:sldId id="335" r:id="rId60"/>
    <p:sldId id="416" r:id="rId61"/>
    <p:sldId id="396" r:id="rId62"/>
    <p:sldId id="337" r:id="rId63"/>
    <p:sldId id="338" r:id="rId64"/>
    <p:sldId id="339" r:id="rId65"/>
    <p:sldId id="340" r:id="rId66"/>
    <p:sldId id="417" r:id="rId67"/>
    <p:sldId id="371" r:id="rId68"/>
    <p:sldId id="342" r:id="rId69"/>
    <p:sldId id="350" r:id="rId70"/>
    <p:sldId id="351" r:id="rId71"/>
    <p:sldId id="347" r:id="rId72"/>
    <p:sldId id="349" r:id="rId73"/>
    <p:sldId id="343" r:id="rId7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8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594" y="-91"/>
      </p:cViewPr>
      <p:guideLst>
        <p:guide orient="horz" pos="38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C0B1F2-1565-4DDD-8A69-FF53515ACF8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C140CE3-0911-4DE2-9720-F7C5E21DB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76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https://www.facebook.com/scioly2020/?ref=py_c</a:t>
            </a: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3A1A56-E17A-4980-B6F5-2CBA9EBFF87E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http://science.nasa.gov/astrophysics/</a:t>
            </a: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C2AE1F1-C1C5-43F0-9362-E8EC6C3EE0A6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http://chandra.harvard.edu/edu/olympiad.html</a:t>
            </a:r>
          </a:p>
          <a:p>
            <a:r>
              <a:rPr lang="en-US" altLang="en-US" dirty="0">
                <a:latin typeface="Arial" pitchFamily="34" charset="0"/>
              </a:rPr>
              <a:t>https://www.soinc.org/solar-system-b</a:t>
            </a: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477C4E8-BCF6-42CB-8982-94803FBABE24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https://www.soinc.org/events/2020-division-b-events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40CE3-0911-4DE2-9720-F7C5E21DBA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2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B0D055-9E38-442C-88C0-A76A5B4C10F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https://www.soinc.org/events/2020-division-b-events</a:t>
            </a:r>
          </a:p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304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https://www.soinc.org/events/2020-division-b-events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140CE3-0911-4DE2-9720-F7C5E21DB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244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014683-BBE8-4C39-B0CC-5E9C68713011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          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EC446D-D3AA-4725-AB1E-4F4024CF172C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http://chandra.si.edu/edu/olympiad.html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http://chandra.si.edu/edu/formal/stellar_ev/story/index3.html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http://chandra.si.edu/edu/formal/stellar_ev/story/index4.html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="" xmlns:a16="http://schemas.microsoft.com/office/drawing/2014/main" id="{5CEB3913-BD5A-4498-8E41-AC5E94401C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>
            <a:extLst>
              <a:ext uri="{FF2B5EF4-FFF2-40B4-BE49-F238E27FC236}">
                <a16:creationId xmlns="" xmlns:a16="http://schemas.microsoft.com/office/drawing/2014/main" id="{63D13865-F7A5-4167-AA97-F27732C2E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https://en.wikipedia.org/wiki/Galaxy_morphological_classification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https://www.spacetelescope.org/news/heic1315/</a:t>
            </a:r>
          </a:p>
        </p:txBody>
      </p:sp>
      <p:sp>
        <p:nvSpPr>
          <p:cNvPr id="67588" name="Slide Number Placeholder 3">
            <a:extLst>
              <a:ext uri="{FF2B5EF4-FFF2-40B4-BE49-F238E27FC236}">
                <a16:creationId xmlns="" xmlns:a16="http://schemas.microsoft.com/office/drawing/2014/main" id="{3C27B13A-4622-41B5-8E29-C3D4562B7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A143CCC-CACF-4729-B104-FE05CE8554A5}" type="slidenum">
              <a:rPr lang="en-US" altLang="en-US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093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7F99A63-D3AE-4AA0-8158-1BD512A0AEED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https://www.nasa.gov/mission_pages/chandra/multimedia/bonanza_image.html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http://chandra.harvard.edu/photo/2013/m31/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31774" eaLnBrk="1" hangingPunct="1">
              <a:spcBef>
                <a:spcPct val="0"/>
              </a:spcBef>
            </a:pPr>
            <a:fld id="{97F99A63-D3AE-4AA0-8158-1BD512A0AEED}" type="slidenum">
              <a:rPr lang="en-US" altLang="en-US">
                <a:solidFill>
                  <a:srgbClr val="000000"/>
                </a:solidFill>
              </a:rPr>
              <a:pPr defTabSz="931774" eaLnBrk="1" hangingPunct="1">
                <a:spcBef>
                  <a:spcPct val="0"/>
                </a:spcBef>
              </a:pPr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https://apod.nasa.gov/apod/ap120604.html</a:t>
            </a:r>
          </a:p>
        </p:txBody>
      </p:sp>
    </p:spTree>
    <p:extLst>
      <p:ext uri="{BB962C8B-B14F-4D97-AF65-F5344CB8AC3E}">
        <p14:creationId xmlns:p14="http://schemas.microsoft.com/office/powerpoint/2010/main" val="515998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4FF0AE-871B-4D17-A637-B7FB5C512736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https://www.jpl.nasa.gov/spaceimages/details.php?id=PIA04204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FF0AE-871B-4D17-A637-B7FB5C51273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https://earthsky.org/favorite-star-patterns/summer-triangle-asterism-vega-deneb-altair</a:t>
            </a:r>
          </a:p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332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EA9F40D-F2BF-4BF7-98FD-706FC5F369CC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http://earthsky.org/brightest-stars/capella-is-the-stellar-beacon-of-auriga-the-charioteer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4D1DF0D-4C6D-4763-867C-2657BE27B41C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http://earthsky.org/brightest-stars/bright-orange-arcturus-use-the-big-dipper-to-find-it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21B4D5-ECBF-41CE-8D76-DD13B0E1CB4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>
                <a:latin typeface="Arial" pitchFamily="34" charset="0"/>
              </a:rPr>
              <a:t>http://earthsky.org/brightest-stars/procyon-harbringer-of-the-dog-star</a:t>
            </a:r>
          </a:p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19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="" xmlns:a16="http://schemas.microsoft.com/office/drawing/2014/main" id="{9CB6FBFB-7A91-4BA3-84E2-BA1470C375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>
            <a:extLst>
              <a:ext uri="{FF2B5EF4-FFF2-40B4-BE49-F238E27FC236}">
                <a16:creationId xmlns="" xmlns:a16="http://schemas.microsoft.com/office/drawing/2014/main" id="{9D4E7363-816B-4B64-9B74-7712E7A9D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https://apod.nasa.gov/apod/ap170309.html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http://chandra.harvard.edu/photo/2014/cena/</a:t>
            </a: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0660" name="Slide Number Placeholder 3">
            <a:extLst>
              <a:ext uri="{FF2B5EF4-FFF2-40B4-BE49-F238E27FC236}">
                <a16:creationId xmlns="" xmlns:a16="http://schemas.microsoft.com/office/drawing/2014/main" id="{CB5EB516-FF43-45CD-8709-0CA71FC3E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31774" eaLnBrk="1" fontAlgn="base" hangingPunct="1">
              <a:spcBef>
                <a:spcPct val="0"/>
              </a:spcBef>
              <a:spcAft>
                <a:spcPct val="0"/>
              </a:spcAft>
            </a:pPr>
            <a:fld id="{F3361A81-94AB-4E70-96F9-958774C1115D}" type="slidenum">
              <a:rPr lang="en-US" altLang="en-US">
                <a:solidFill>
                  <a:srgbClr val="000000"/>
                </a:solidFill>
              </a:rPr>
              <a:pPr defTabSz="931774"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2719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982AF2-63C6-420B-8389-E70F23FDCAA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https://otagomuseum.nz/blog/constellation-of-the-month-coma-berenices/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http://chandra.harvard.edu/photo/2004/ngc4555/</a:t>
            </a:r>
          </a:p>
        </p:txBody>
      </p:sp>
    </p:spTree>
    <p:extLst>
      <p:ext uri="{BB962C8B-B14F-4D97-AF65-F5344CB8AC3E}">
        <p14:creationId xmlns:p14="http://schemas.microsoft.com/office/powerpoint/2010/main" val="23857264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982AF2-63C6-420B-8389-E70F23FDCAA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https://apod.nasa.gov/apod/ap150201.html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http://hubblesite.org/image/1191/news_release/2002-11</a:t>
            </a:r>
          </a:p>
        </p:txBody>
      </p:sp>
    </p:spTree>
    <p:extLst>
      <p:ext uri="{BB962C8B-B14F-4D97-AF65-F5344CB8AC3E}">
        <p14:creationId xmlns:p14="http://schemas.microsoft.com/office/powerpoint/2010/main" val="29968739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982AF2-63C6-420B-8389-E70F23FDCAA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http://www.peoplesguidetothecosmos.com/constellations/corvus.htm</a:t>
            </a:r>
          </a:p>
        </p:txBody>
      </p:sp>
    </p:spTree>
    <p:extLst>
      <p:ext uri="{BB962C8B-B14F-4D97-AF65-F5344CB8AC3E}">
        <p14:creationId xmlns:p14="http://schemas.microsoft.com/office/powerpoint/2010/main" val="22427725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982AF2-63C6-420B-8389-E70F23FDCAA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https://www.nasa.gov/multimedia/imagegallery/image_feature_1086.html</a:t>
            </a:r>
          </a:p>
          <a:p>
            <a:r>
              <a:rPr lang="en-US" altLang="en-US" dirty="0">
                <a:latin typeface="Arial" pitchFamily="34" charset="0"/>
              </a:rPr>
              <a:t>https://hubble25th.org/images/20</a:t>
            </a:r>
          </a:p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699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="" xmlns:a16="http://schemas.microsoft.com/office/drawing/2014/main" id="{E64A4C14-10A2-4529-BBC6-1553C73688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>
            <a:extLst>
              <a:ext uri="{FF2B5EF4-FFF2-40B4-BE49-F238E27FC236}">
                <a16:creationId xmlns="" xmlns:a16="http://schemas.microsoft.com/office/drawing/2014/main" id="{A7ED876D-01C8-4CF8-B608-8DC093DE6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https://apod.nasa.gov/apod/ap061024.html</a:t>
            </a:r>
          </a:p>
          <a:p>
            <a:r>
              <a:rPr lang="en-US" altLang="en-US">
                <a:latin typeface="Arial" panose="020B0604020202020204" pitchFamily="34" charset="0"/>
              </a:rPr>
              <a:t>http://chandra.harvard.edu/photo/2010/antennae/</a:t>
            </a:r>
          </a:p>
        </p:txBody>
      </p:sp>
      <p:sp>
        <p:nvSpPr>
          <p:cNvPr id="81924" name="Slide Number Placeholder 3">
            <a:extLst>
              <a:ext uri="{FF2B5EF4-FFF2-40B4-BE49-F238E27FC236}">
                <a16:creationId xmlns="" xmlns:a16="http://schemas.microsoft.com/office/drawing/2014/main" id="{FDFED27B-78B5-488D-99D5-2AC129815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8DBD16-C52F-41C7-9241-4799B4168DE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6621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982AF2-63C6-420B-8389-E70F23FDCAA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http://annesastronomynews.com/photo-gallery-ii/nebulae-clouds/the-dragonfish-nebula-g298/</a:t>
            </a:r>
          </a:p>
        </p:txBody>
      </p:sp>
    </p:spTree>
    <p:extLst>
      <p:ext uri="{BB962C8B-B14F-4D97-AF65-F5344CB8AC3E}">
        <p14:creationId xmlns:p14="http://schemas.microsoft.com/office/powerpoint/2010/main" val="39578296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6982AF2-63C6-420B-8389-E70F23FDCAAA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https://www.skyandtelescope.com/astronomy-resources/stargazing-basics/learn-the-sky/meet-deneb-the-bright-but-distant-star/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6363FB0-BCDE-499D-B664-FAC1B5453FFD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http://earthsky.org/clusters-nebulae-galaxies/the-large-magellanic-cloud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https://en.wikipedia.org/wiki/Local_Group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5A61CF1-FCD1-4863-B69B-483DB7F807FA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http://chandra.harvard.edu/photo/2008/30dor/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http://chandra.harvard.edu/photo/2008/30dor/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AB95C8-9575-438C-AE95-24CBBE5FCFD2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http://www.windows2universe.org/the_universe/Constellations/gemini.html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D484AEF-9F8B-4253-B0D2-CE74137AA8B5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https://www.noao.edu/outreach/press/pr06/pr0603.html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DBD92A-FDDF-443C-AE60-494ED6229CC7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http://apod.nasa.gov/apod/ap150705.html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http://www.nasa.gov/mission_pages/WISE/multimedia/gallery/pia13455.html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http://www.spitzer.caltech.edu/images/5517-sig12-014-Massive-Star-Makes-Waves</a:t>
            </a:r>
          </a:p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A1320C1-4F9F-42EB-8EEF-AD50AA435104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https://apod.nasa.gov/apod/ap160705.html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https://apod.nasa.gov/apod/ap190513.html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http://www.spitzer.caltech.edu/images/1891-ssc2008-03a1-Young-Stars-in-Their-Baby-Blanket-of-Dust-Rho-Ophiuchi</a:t>
            </a:r>
          </a:p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CF96AED-38CE-4DF7-81D3-AA42CAABED54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https://en.wikipedia.org/wiki/Orion_%28constellation%29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47305F7-F9CE-486D-BC28-1804097CE044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http://apod.nasa.gov/apod/ap050710.html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http://chandra.harvard.edu/photo/2007/orion/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http://chandra.harvard.edu/photo/2005/orion/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B87BC2-184A-476F-82E5-EE6E4E7ECB46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http://www.skyandtelescope.com/observing/behold-algol-star-secret/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https://apod.nasa.gov/apod/ap090418.html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87BC2-184A-476F-82E5-EE6E4E7ECB4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http://chandra.harvard.edu/photo/2015/ngc1333/</a:t>
            </a:r>
          </a:p>
        </p:txBody>
      </p:sp>
    </p:spTree>
    <p:extLst>
      <p:ext uri="{BB962C8B-B14F-4D97-AF65-F5344CB8AC3E}">
        <p14:creationId xmlns:p14="http://schemas.microsoft.com/office/powerpoint/2010/main" val="41882201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2AE994-A8D0-451B-9893-9A70C40E1B48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http://chandra.harvard.edu/photo/2003/0203long/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http://chandra.harvard.edu/photo/2012/sgra/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http://chandra.harvard.edu/photo/2009/gcenter/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2AE994-A8D0-451B-9893-9A70C40E1B4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http://chandra.harvard.edu/photo/2009/gcenter/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http://chandra.harvard.edu/photo/2019/gcenter/</a:t>
            </a:r>
          </a:p>
        </p:txBody>
      </p:sp>
    </p:spTree>
    <p:extLst>
      <p:ext uri="{BB962C8B-B14F-4D97-AF65-F5344CB8AC3E}">
        <p14:creationId xmlns:p14="http://schemas.microsoft.com/office/powerpoint/2010/main" val="3965155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C226441-7688-4E1C-8CA3-FA3A2FF6B787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Lagoon Nebula:  http://apod.nasa.gov/apod/ap140924.html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Lagoon Nebula:  http://www.sci-news.com/astronomy/science-hubble-lagoon-nebula-03089.html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Lagoon Nebula:</a:t>
            </a:r>
            <a:r>
              <a:rPr lang="en-US" altLang="en-US" baseline="0" dirty="0">
                <a:latin typeface="Arial" pitchFamily="34" charset="0"/>
              </a:rPr>
              <a:t> http://apod.nasa.gov/apod/ap160105.html</a:t>
            </a:r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https://ephemeris.sjaa.net/0811/e.html</a:t>
            </a:r>
          </a:p>
          <a:p>
            <a:r>
              <a:rPr lang="en-US" altLang="en-US" dirty="0">
                <a:latin typeface="Arial" pitchFamily="34" charset="0"/>
              </a:rPr>
              <a:t>http://www.spitzer.caltech.edu/images/1933-ssc2008-12a1-Super-Starburst-Galaxy-J100054-023436</a:t>
            </a: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EFD9B-FC74-47A9-B3F5-EA5E53F693A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2250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http://www.space.com/21905-antares.html</a:t>
            </a:r>
          </a:p>
          <a:p>
            <a:r>
              <a:rPr lang="en-US" altLang="en-US" dirty="0">
                <a:latin typeface="Arial" pitchFamily="34" charset="0"/>
              </a:rPr>
              <a:t>http://www.solarsystemquick.com/universe/antares-star.htm</a:t>
            </a:r>
          </a:p>
          <a:p>
            <a:r>
              <a:rPr lang="en-US" altLang="en-US" dirty="0">
                <a:latin typeface="Arial" pitchFamily="34" charset="0"/>
              </a:rPr>
              <a:t>https://astrobob.areavoices.com/2017/08/25/astronomers-capture-best-image-ever-of-antares/</a:t>
            </a:r>
          </a:p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2EFD9B-FC74-47A9-B3F5-EA5E53F693A9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https://apod.nasa.gov/apod/ap170207.htmlhttps://apod.nasa.gov/apod/ap131022.html</a:t>
            </a:r>
          </a:p>
          <a:p>
            <a:endParaRPr lang="en-US" altLang="en-US" dirty="0">
              <a:latin typeface="Arial" pitchFamily="34" charset="0"/>
            </a:endParaRPr>
          </a:p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EFD9B-FC74-47A9-B3F5-EA5E53F693A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2523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https://apod.nasa.gov/apod/ap170207.html</a:t>
            </a:r>
          </a:p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EFD9B-FC74-47A9-B3F5-EA5E53F693A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6108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http://www.sci-news.com/astronomy/spitzer-cats-paw-nebula-06552.html</a:t>
            </a: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EFD9B-FC74-47A9-B3F5-EA5E53F693A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0925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44D8E4-81A0-4ABB-8F81-EA7273C96E0F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https://apod.nasa.gov/apod/ap110326.html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http://www.nasa.gov/mission_pages/spitzer/multimedia/pia16884.html</a:t>
            </a:r>
          </a:p>
          <a:p>
            <a:r>
              <a:rPr lang="en-US" altLang="en-US" dirty="0">
                <a:latin typeface="Arial" pitchFamily="34" charset="0"/>
              </a:rPr>
              <a:t>http://apod.nasa.gov/apod/ap050617.html</a:t>
            </a: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D11B447-6003-43AB-86E4-1E6A64DB3A8E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75BB56A-5F7B-4FB0-9E1D-045F9900273F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https://en.wikipedia.org/wiki/Ursa_Major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https://en.wikipedia.org/wiki/Ursa_Minor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https://www.nasa.gov/feature/goddard/2016/hubble-team-breaks-cosmic-distance-record</a:t>
            </a:r>
          </a:p>
          <a:p>
            <a:r>
              <a:rPr lang="en-US" altLang="en-US" dirty="0">
                <a:latin typeface="Arial" pitchFamily="34" charset="0"/>
              </a:rPr>
              <a:t>https://nasaviz.gsfc.nasa.gov/12244</a:t>
            </a: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11B447-6003-43AB-86E4-1E6A64DB3A8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9946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https://apod.nasa.gov/apod/ap090414.html</a:t>
            </a: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11B447-6003-43AB-86E4-1E6A64DB3A8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4217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http://chandra.si.edu/photo/2012/m101/</a:t>
            </a: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11B447-6003-43AB-86E4-1E6A64DB3A8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0388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E9AB4FD-DD32-40D0-84D6-F74A216CFF14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49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http://earthsky.org/brightest-stars/speed-on-to-spica-the-15th-brightest-star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http://cs.astronomy.com/asy/m/other/491545.aspx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https://www.astronation.science/2015/12/10-interesting-facts-about-spica-blue.html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9AB4FD-DD32-40D0-84D6-F74A216CFF1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http://hubblesite.org/image/3102/news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https://apod.nasa.gov/apod/ap190329.html</a:t>
            </a:r>
          </a:p>
        </p:txBody>
      </p:sp>
    </p:spTree>
    <p:extLst>
      <p:ext uri="{BB962C8B-B14F-4D97-AF65-F5344CB8AC3E}">
        <p14:creationId xmlns:p14="http://schemas.microsoft.com/office/powerpoint/2010/main" val="7189848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6891CFE-435F-48DE-900C-81824DE5EF17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51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http://chandra.harvard.edu/edu/formal/stellar_ev/story/index3.html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http://chandra.harvard.edu/edu/formal/stellar_ev/story/index4.html</a:t>
            </a:r>
          </a:p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http://www.star.ucl.ac.uk/~pac/spectral_classification.html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40CE3-0911-4DE2-9720-F7C5E21DBA4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110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02087F-A490-4E0E-B143-CE180992AA68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An</a:t>
            </a:r>
            <a:r>
              <a:rPr lang="en-US" altLang="en-US" baseline="0" dirty="0">
                <a:latin typeface="Arial" pitchFamily="34" charset="0"/>
              </a:rPr>
              <a:t> activity using these spectra is included with the Astronomy Coaches Manual available on the NSO website at http://store.soinc.org/s-3-division-c.aspx</a:t>
            </a:r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536BDA3-6227-4A81-9B8C-B0F606A16470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https://www.cfa.harvard.edu/~pberlind/atlas/htmls/note.html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https://astro.unl.edu/naap/hr/hr_background1.html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https://en.wikipedia.org/wiki/Stellar_classification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https://en.wikipedia.org/wiki/Galaxy_morphological_classification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https://www.spacetelescope.org/news/heic1315/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140CE3-0911-4DE2-9720-F7C5E21DB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92883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>
            <a:extLst>
              <a:ext uri="{FF2B5EF4-FFF2-40B4-BE49-F238E27FC236}">
                <a16:creationId xmlns="" xmlns:a16="http://schemas.microsoft.com/office/drawing/2014/main" id="{C2E7FE10-4BAC-4644-AE56-64E0CB237E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>
            <a:extLst>
              <a:ext uri="{FF2B5EF4-FFF2-40B4-BE49-F238E27FC236}">
                <a16:creationId xmlns="" xmlns:a16="http://schemas.microsoft.com/office/drawing/2014/main" id="{2594BBC5-F721-48D1-8FD5-9A93C6BBB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http://coolcosmos.ipac.caltech.edu/cosmic_classroom/multiwavelength_astronomy/multiwavelength_astronomy/observing.html</a:t>
            </a:r>
          </a:p>
          <a:p>
            <a:r>
              <a:rPr lang="en-US" altLang="en-US">
                <a:latin typeface="Arial" panose="020B0604020202020204" pitchFamily="34" charset="0"/>
              </a:rPr>
              <a:t>http://coolcosmos.ipac.caltech.edu/cosmic_classroom/multiwavelength_astronomy/multiwavelength_museum/gallery.html</a:t>
            </a:r>
          </a:p>
        </p:txBody>
      </p:sp>
      <p:sp>
        <p:nvSpPr>
          <p:cNvPr id="104452" name="Slide Number Placeholder 3">
            <a:extLst>
              <a:ext uri="{FF2B5EF4-FFF2-40B4-BE49-F238E27FC236}">
                <a16:creationId xmlns="" xmlns:a16="http://schemas.microsoft.com/office/drawing/2014/main" id="{DD5EA92C-31F5-4BE9-9338-E5B93C60BF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31774" eaLnBrk="1" fontAlgn="base" hangingPunct="1">
              <a:spcBef>
                <a:spcPct val="0"/>
              </a:spcBef>
              <a:spcAft>
                <a:spcPct val="0"/>
              </a:spcAft>
            </a:pPr>
            <a:fld id="{933381E2-6CF6-4AD1-8843-660513D2A04B}" type="slidenum">
              <a:rPr lang="en-US" altLang="en-US">
                <a:solidFill>
                  <a:srgbClr val="000000"/>
                </a:solidFill>
              </a:rPr>
              <a:pPr defTabSz="931774" eaLnBrk="1" fontAlgn="base" hangingPunct="1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http://coolcosmos.ipac.caltech.edu/cosmic_classroom/multiwavelength_astronomy/multiwavelength_astronomy/observing.html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40CE3-0911-4DE2-9720-F7C5E21DBA47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5793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79988DF-B653-4DBF-8549-B4FD432647A9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https://astro.unl.edu/naap/hr/hr_background3.html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850CBE-D363-4F46-8EC7-897ED949E407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59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http://astro.unl.edu/naap/distance/spectroscopic_parallax.html</a:t>
            </a:r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http://chandra.si.edu/edu/olympiad.html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http://chandra.si.edu/edu/formal/stellar_ev/story/index3.html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http://chandra.si.edu/edu/formal/stellar_ev/story/index4.html</a:t>
            </a:r>
          </a:p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18D1CC-3206-41DB-9B70-4B15BE84884E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DBC4B7-7957-4CAF-98F1-6C8C32A164D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http://chandra.si.edu/edu/olympiad.html</a:t>
            </a:r>
          </a:p>
        </p:txBody>
      </p:sp>
    </p:spTree>
    <p:extLst>
      <p:ext uri="{BB962C8B-B14F-4D97-AF65-F5344CB8AC3E}">
        <p14:creationId xmlns:p14="http://schemas.microsoft.com/office/powerpoint/2010/main" val="94370455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Arial" pitchFamily="34" charset="0"/>
              </a:rPr>
              <a:t>http://chandra.si.edu/edu/olympiad.html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40CE3-0911-4DE2-9720-F7C5E21DBA47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68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8DBC4B7-7957-4CAF-98F1-6C8C32A164DC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http://store.soinc.org/p-149-test-packets-2016-division-b.aspx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http://coolcosmos.ipac.caltech.edu/cosmic_classroom/multiwavelength_astronomy/multiwavelength_astronomy/observing.html</a:t>
            </a:r>
          </a:p>
          <a:p>
            <a:r>
              <a:rPr lang="en-US" dirty="0"/>
              <a:t>http://chandra.si.edu/edu/formal/ems/ems_explore_universe.html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40CE3-0911-4DE2-9720-F7C5E21DBA47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725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http://coolcosmos.ipac.caltech.edu/cosmic_classroom/multiwavelength_astronomy/multiwavelength_museum/gallery.html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40CE3-0911-4DE2-9720-F7C5E21DBA47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9272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https://www.soinc.org/event-supervisors</a:t>
            </a:r>
          </a:p>
          <a:p>
            <a:endParaRPr lang="en-US" altLang="en-US">
              <a:latin typeface="Arial" pitchFamily="34" charset="0"/>
            </a:endParaRPr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AD4C11-EBC3-494C-9B09-2DAEF728DC4B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7587B-4DBF-48ED-90E8-E0CA7F96AC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4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C8BD9-AF27-4223-886D-A7D416B13C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276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B273A-EFB9-4947-B3C6-E27022FD3E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180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89641-B341-4636-909B-76E26EC6C5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168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50C8A-6847-4A07-B8E7-3879E0F431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50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3D799-EFA6-4373-84CE-05AB5030F8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17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7A19F-63ED-4E53-83CD-E50D395AB9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69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731F0-9807-4C2C-A39A-726BCD8048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93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493A-BD2E-4282-A394-1E78F7740F1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692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2A8A1-8EB9-4280-925D-BC106D2C6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083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F1251-3F4D-49A1-B66C-14CAB7C215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93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7587B-4DBF-48ED-90E8-E0CA7F96AC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348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C8BD9-AF27-4223-886D-A7D416B13C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37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B273A-EFB9-4947-B3C6-E27022FD3E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320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89641-B341-4636-909B-76E26EC6C5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098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50C8A-6847-4A07-B8E7-3879E0F431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16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3D799-EFA6-4373-84CE-05AB5030F8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930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7A19F-63ED-4E53-83CD-E50D395AB9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5167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731F0-9807-4C2C-A39A-726BCD8048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2941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493A-BD2E-4282-A394-1E78F7740F1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815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2A8A1-8EB9-4280-925D-BC106D2C6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74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F1251-3F4D-49A1-B66C-14CAB7C215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0794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7587B-4DBF-48ED-90E8-E0CA7F96AC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422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C8BD9-AF27-4223-886D-A7D416B13C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97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B273A-EFB9-4947-B3C6-E27022FD3E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713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89641-B341-4636-909B-76E26EC6C5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0513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50C8A-6847-4A07-B8E7-3879E0F431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557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3D799-EFA6-4373-84CE-05AB5030F8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304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7A19F-63ED-4E53-83CD-E50D395AB9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314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731F0-9807-4C2C-A39A-726BCD8048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2441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493A-BD2E-4282-A394-1E78F7740F1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1964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2A8A1-8EB9-4280-925D-BC106D2C6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9181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F1251-3F4D-49A1-B66C-14CAB7C215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7433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E0B9C39-83D5-4C9F-8B4A-F09E461A5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416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E7BECC1-F742-4E2A-BE1B-98ABB3F4D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655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C59F11D-4710-4089-9B2D-791D99B47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378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91A7914-C0B2-4DAA-847D-A932341488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954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45026C2-F8C6-4E8A-AD7A-86EDC67B9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76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231A78E-6D7F-44A6-8F7C-9714614ED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110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A28951F-C0B2-40F3-9756-BDC188530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326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2936BD0-A78B-4546-AA24-5155B2288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456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B6D87AA-5366-4D0E-90AD-7D4A6984B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166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D07B6F7-56F3-418A-961F-BB09E15A70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808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5A772F6-5A48-47A5-9635-E89ADD00FD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489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0F6CF734-485F-4C7D-9516-2E680F728D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4B314B9A-F78D-41BA-9E7D-3EDABCE0C2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C8CBF250-6CFB-4813-99CD-8FF304C6EA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E36D59-F862-4DD8-879A-1D70C1D752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7062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05FDE546-73AF-4B76-9DE7-8F2C84DC9B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45DEC191-E975-4644-B281-A1C9CB3BC2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1CD9EA89-911C-4B83-A74B-19557EF862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D7CDB-1ADD-49E0-BFC3-E6DB3C5B1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4043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09A351E-7210-43BF-A539-230B68C8E0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CDBC7C27-065D-4727-8138-9377599BC1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357028F5-3427-457C-A5FE-B306A04A6F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958071-F070-4582-A38C-B07F9F1F5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40207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10E96D1-812C-42D6-BB54-1D2F6AABF6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A5AA22D-BF8B-4886-83D8-8C4FE375C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1AE6CF3-53A7-4CE2-B6B2-646A79A25E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6DE46C-ECB4-459B-856A-F79BE31946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9149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BE7BDF9B-4FDE-4E1B-B7E8-6EEB0945C9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39002076-4549-409E-B199-7178967C24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6BE25A9C-4FFB-46F5-BC3F-D56939EF08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C66183-1593-47B4-A1D1-69039A1DF4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953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01A22423-8887-42E7-8319-EA1EF033C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F607AA0B-1F9A-41DB-8653-2C45C20EA6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A1A842EF-4C55-44E6-9790-377D5AC1B2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436BBE-98A7-448D-8CA3-68AE059A7A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96215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727101C8-D61B-44DB-AF0C-E0B349C474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613D1559-29DF-447F-8EB7-D9C4F3B1B4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2CADBAE-052A-45F3-96DD-121D577C02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684EBF-FDD4-40DA-9E7B-4063F06F9B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01942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4A6765A-3C16-4A41-A9C8-B3DD1FBBE3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4B95619-2580-4E3B-A023-58B364FFF7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EACA592-5B74-4D64-872A-88FD79A62C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549200-CE61-4DED-8A3A-913B612FF7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892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BCFF298-72A4-42BA-B808-59A43CEFC6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329751E-854E-40FA-B3FC-BA39A45614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1B58E59-11CC-4AE1-A988-C5E182475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89175D-2CF7-47A2-9AED-2A6089A76E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6177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DB5CA26-A918-4E07-BD84-08AB1439C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017523E8-75AB-4317-948D-6953EA08B2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E1ED99FF-281F-42FA-9455-A8A597F5A9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1E2ACC-BCCC-4352-BFE1-EF18C5C7AA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68059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9F6540A2-B9CC-4D5B-A954-B0A6AC7757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570F005-6074-4EEF-8E52-9373B76D36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F32AA76-3F61-479B-80A8-DBE8844C86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94F151-FE82-4469-BDF7-90279A00D2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0992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CD70F5B-C951-47E5-94B9-FF307ADE94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290A9B74-8345-4DEA-98E1-E1DE43BCFF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ABE0EF4E-8E51-40D6-83D9-A2B28E10A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F3B6DE-F9B2-459F-AD6E-2BEDF4A408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28353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1744A851-C892-403C-B9CC-3BE3896E1D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74E0B788-3969-456A-B979-DDE29DCE42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B9ADD53-C926-49B7-81E1-4081B6EE7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6976F2-FB96-4224-81C7-E657A29CCB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05633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51D088E4-6BD0-4797-BA4C-D151D8CE0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A82A678-6051-474B-A4ED-C14BE12061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0DE0D74E-55C0-43E2-B471-21D09B173D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5EA40-4014-48CA-A13D-24CDCD6274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6728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E3D3DFE-586E-49C7-9E4F-1DACD0B3E3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41B2B77-9E3C-4AB5-AA86-F479D1B243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F64EB9D-4076-4442-982E-36D1C4B458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9FE24-F5AE-48C1-8A40-58C2016F6D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66771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32B1B82-EA27-4BC1-B79C-5BB9D00F27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9AB7B9AF-F1ED-40BF-BB5A-FF0A1B7A41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FBCBC2C8-E72D-41B9-A50A-40C58A4FB1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503E8C-435C-4750-A9DE-D5181F242B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02012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94756A63-E3BB-4D54-9314-8096DDB180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94103699-F9FF-4086-A881-EF51145E43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2B8EFF1C-2399-4486-A4D2-05EEA48539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427FFB-217B-4283-AE85-E8FB2F81B4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4741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FB819EF8-F247-4D68-AE7B-007CB35B66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C6B02106-EBA4-4C87-8F0E-CB7549F257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145BCFF7-56F3-4D12-BC74-19AEBF68D1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6F5D8-009D-4B73-9C12-1ECDB6F753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6584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21308D4-87E2-4F9D-A8CB-C437EA5F10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29E752F-C00E-4787-8F38-E6C2A396EA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F00838F-D003-455D-8E28-1DC3BD781B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D7720-C02B-4E70-A6F1-542A3AE4F5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8146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FDB0C46-16AD-428A-B260-7663E5AE60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67BF227-68AE-4E86-894B-8A18A95264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34AAE06-0701-43FB-92F4-A0AA48B9BB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636419-D415-446C-A2BC-5A3BEF00B4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4065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904BE02D-83E0-4E5B-98F0-550327652A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07473C26-D5D1-4D29-979B-96658DB1AA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24B067A-91E8-457F-AEA3-600A51AD77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13BEE0-36FC-4C31-99A3-85FC89B06E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12586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EF4C5CC8-6817-44B6-82AB-54A3A7CF8A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019DB0B4-748A-4DE7-AE67-6E3EB9688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E2A1CC2-4E89-427E-B7EA-47815BF9FE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0C9716-AC44-4A56-B9C8-AFF5CEA96C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759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DC392B-5101-4092-B673-85D8AF47334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22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DC392B-5101-4092-B673-85D8AF47334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190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DC392B-5101-4092-B673-85D8AF47334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94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34F220-259C-4EDD-AF2C-8C6B3E6B758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7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="" xmlns:a16="http://schemas.microsoft.com/office/drawing/2014/main" id="{1E4399B9-D3CA-40C3-B386-2BDC22BD6D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="" xmlns:a16="http://schemas.microsoft.com/office/drawing/2014/main" id="{3BA5B525-E4CF-455F-A65E-6BCB74EBE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86C026D2-1077-4D8C-B28C-F8B0B975DD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71EC57DE-9A13-4E6F-B482-9D49C687F11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937D3A88-2FB3-41DC-AD18-1A770B4E344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C274425B-75DB-4D0B-86FA-2B7FF20E93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40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="" xmlns:a16="http://schemas.microsoft.com/office/drawing/2014/main" id="{040D0540-F0B8-4AE6-92D2-0C83AC1FE1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="" xmlns:a16="http://schemas.microsoft.com/office/drawing/2014/main" id="{09642679-D882-4246-9369-C2F6D5040F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BDE5BE4-FC4D-465B-BCF8-2E4D43D1972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2414D109-0F3E-4DDF-8FD0-845A8D5B33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BB2A8929-74FD-46EC-A6E8-E32981021A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320FC614-F160-48DE-9F8B-E6D7FFF667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65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7.jpg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5.gif"/><Relationship Id="rId4" Type="http://schemas.openxmlformats.org/officeDocument/2006/relationships/image" Target="../media/image5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1.jpg"/><Relationship Id="rId4" Type="http://schemas.openxmlformats.org/officeDocument/2006/relationships/image" Target="../media/image70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7" Type="http://schemas.openxmlformats.org/officeDocument/2006/relationships/image" Target="../media/image88.webp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webp"/><Relationship Id="rId5" Type="http://schemas.openxmlformats.org/officeDocument/2006/relationships/image" Target="../media/image86.jpg"/><Relationship Id="rId4" Type="http://schemas.openxmlformats.org/officeDocument/2006/relationships/image" Target="../media/image5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g"/><Relationship Id="rId4" Type="http://schemas.openxmlformats.org/officeDocument/2006/relationships/image" Target="../media/image9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8.jpg"/><Relationship Id="rId5" Type="http://schemas.openxmlformats.org/officeDocument/2006/relationships/image" Target="../media/image97.jpeg"/><Relationship Id="rId4" Type="http://schemas.openxmlformats.org/officeDocument/2006/relationships/image" Target="../media/image96.web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2.jpg"/><Relationship Id="rId5" Type="http://schemas.openxmlformats.org/officeDocument/2006/relationships/image" Target="../media/image101.jpeg"/><Relationship Id="rId4" Type="http://schemas.openxmlformats.org/officeDocument/2006/relationships/image" Target="../media/image10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5.jpg"/><Relationship Id="rId4" Type="http://schemas.openxmlformats.org/officeDocument/2006/relationships/image" Target="../media/image10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g"/><Relationship Id="rId4" Type="http://schemas.openxmlformats.org/officeDocument/2006/relationships/image" Target="../media/image10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4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7.jpg"/><Relationship Id="rId4" Type="http://schemas.openxmlformats.org/officeDocument/2006/relationships/image" Target="../media/image116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jpg"/><Relationship Id="rId4" Type="http://schemas.openxmlformats.org/officeDocument/2006/relationships/image" Target="../media/image119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8.png"/><Relationship Id="rId5" Type="http://schemas.openxmlformats.org/officeDocument/2006/relationships/image" Target="../media/image127.jpeg"/><Relationship Id="rId4" Type="http://schemas.openxmlformats.org/officeDocument/2006/relationships/image" Target="../media/image12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3" Type="http://schemas.openxmlformats.org/officeDocument/2006/relationships/image" Target="../media/image131.jpe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4.jpeg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Relationship Id="rId9" Type="http://schemas.openxmlformats.org/officeDocument/2006/relationships/image" Target="../media/image13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jpeg"/><Relationship Id="rId7" Type="http://schemas.openxmlformats.org/officeDocument/2006/relationships/image" Target="../media/image1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7.jpeg"/><Relationship Id="rId11" Type="http://schemas.openxmlformats.org/officeDocument/2006/relationships/image" Target="../media/image162.jpeg"/><Relationship Id="rId5" Type="http://schemas.openxmlformats.org/officeDocument/2006/relationships/image" Target="../media/image156.jpeg"/><Relationship Id="rId10" Type="http://schemas.openxmlformats.org/officeDocument/2006/relationships/image" Target="../media/image161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inc.org/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266700" y="188496"/>
            <a:ext cx="86106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dirty="0">
                <a:solidFill>
                  <a:srgbClr val="FFFFFF"/>
                </a:solidFill>
                <a:latin typeface="Times New Roman" pitchFamily="18" charset="0"/>
              </a:rPr>
              <a:t>                      </a:t>
            </a:r>
            <a:r>
              <a:rPr lang="en-US" altLang="en-US" sz="2800" b="1" dirty="0">
                <a:solidFill>
                  <a:srgbClr val="FFFFFF"/>
                </a:solidFill>
                <a:latin typeface="Times New Roman" pitchFamily="18" charset="0"/>
              </a:rPr>
              <a:t>National Science Olympiad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                           Reach for the Stars B Event 2020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                  Properties and Evolution of Stars &amp; Galaxies</a:t>
            </a:r>
          </a:p>
        </p:txBody>
      </p:sp>
      <p:sp>
        <p:nvSpPr>
          <p:cNvPr id="26627" name="TextBox 1"/>
          <p:cNvSpPr txBox="1">
            <a:spLocks noChangeArrowheads="1"/>
          </p:cNvSpPr>
          <p:nvPr/>
        </p:nvSpPr>
        <p:spPr bwMode="auto">
          <a:xfrm>
            <a:off x="1600200" y="6330950"/>
            <a:ext cx="65289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Sponsored by NASA’s Universe of Learning STEM Literacy Network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8DA99C8-DCA9-4B0C-A9BA-3A5E77EAA6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63328"/>
            <a:ext cx="3197225" cy="468066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3319F9A1-779D-41C0-AAAA-6F0A3A5814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r="4009"/>
          <a:stretch/>
        </p:blipFill>
        <p:spPr>
          <a:xfrm>
            <a:off x="3657600" y="1828800"/>
            <a:ext cx="5281851" cy="41148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2031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5"/>
          <p:cNvSpPr txBox="1">
            <a:spLocks noChangeArrowheads="1"/>
          </p:cNvSpPr>
          <p:nvPr/>
        </p:nvSpPr>
        <p:spPr bwMode="auto">
          <a:xfrm>
            <a:off x="1143000" y="0"/>
            <a:ext cx="64849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dirty="0">
                <a:solidFill>
                  <a:srgbClr val="FFFFFF"/>
                </a:solidFill>
                <a:latin typeface="Times New Roman" pitchFamily="18" charset="0"/>
              </a:rPr>
              <a:t>     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NASA Astrophysics Division/Chandra/NSO </a:t>
            </a:r>
          </a:p>
        </p:txBody>
      </p:sp>
      <p:pic>
        <p:nvPicPr>
          <p:cNvPr id="2765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9" t="15875" r="18880" b="4527"/>
          <a:stretch>
            <a:fillRect/>
          </a:stretch>
        </p:blipFill>
        <p:spPr bwMode="auto">
          <a:xfrm>
            <a:off x="1011237" y="1219200"/>
            <a:ext cx="7121525" cy="543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67A72D0-EC27-4492-9E03-923467AC713F}"/>
              </a:ext>
            </a:extLst>
          </p:cNvPr>
          <p:cNvSpPr txBox="1"/>
          <p:nvPr/>
        </p:nvSpPr>
        <p:spPr>
          <a:xfrm>
            <a:off x="1011237" y="584775"/>
            <a:ext cx="7231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Supported by the NASA Universe of Learning STEM Literacy Network</a:t>
            </a:r>
          </a:p>
        </p:txBody>
      </p:sp>
    </p:spTree>
    <p:extLst>
      <p:ext uri="{BB962C8B-B14F-4D97-AF65-F5344CB8AC3E}">
        <p14:creationId xmlns:p14="http://schemas.microsoft.com/office/powerpoint/2010/main" val="311012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5"/>
          <p:cNvSpPr txBox="1">
            <a:spLocks noChangeArrowheads="1"/>
          </p:cNvSpPr>
          <p:nvPr/>
        </p:nvSpPr>
        <p:spPr bwMode="auto">
          <a:xfrm>
            <a:off x="609600" y="25400"/>
            <a:ext cx="7543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dirty="0">
                <a:solidFill>
                  <a:srgbClr val="FFFFFF"/>
                </a:solidFill>
                <a:latin typeface="Times New Roman" pitchFamily="18" charset="0"/>
              </a:rPr>
              <a:t>                  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Chandra X-Ray Observatory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Times New Roman" pitchFamily="18" charset="0"/>
              </a:rPr>
              <a:t>                             chandra.si.edu/edu/olympiad.html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5240AC1-BD63-439B-BEAF-E21FE987E7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30" t="11528" r="30548" b="30412"/>
          <a:stretch/>
        </p:blipFill>
        <p:spPr>
          <a:xfrm>
            <a:off x="387625" y="924201"/>
            <a:ext cx="3962400" cy="38464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13EB0BD-DC9F-4AEC-8D51-7F3C748B37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747" t="56265" r="31086" b="14146"/>
          <a:stretch/>
        </p:blipFill>
        <p:spPr>
          <a:xfrm>
            <a:off x="4350025" y="894522"/>
            <a:ext cx="4214192" cy="1951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6CA7333-B4BC-459A-99D1-5CB3A3ACDA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747" t="27426" r="31086" b="43687"/>
          <a:stretch/>
        </p:blipFill>
        <p:spPr>
          <a:xfrm>
            <a:off x="258450" y="4710316"/>
            <a:ext cx="4091576" cy="1905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366A818-6288-4A42-BBD0-F0D027137C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66" t="3523" r="40833" b="7507"/>
          <a:stretch/>
        </p:blipFill>
        <p:spPr>
          <a:xfrm>
            <a:off x="4479200" y="2941983"/>
            <a:ext cx="2836000" cy="3518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F7ADEF2-6E68-414C-ADBF-7805E2275F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991" y="2896480"/>
            <a:ext cx="2544417" cy="1908313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59FAFCD-3627-4EF9-888B-881DC04709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34" t="19360" r="15541" b="5597"/>
          <a:stretch/>
        </p:blipFill>
        <p:spPr>
          <a:xfrm>
            <a:off x="7150779" y="4873365"/>
            <a:ext cx="1380308" cy="176182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47466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6786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514350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514350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51435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000000"/>
                </a:solidFill>
                <a:latin typeface="Times New Roman" pitchFamily="18" charset="0"/>
              </a:rPr>
              <a:t>REACH FOR THE STARS, Division B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0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Times New Roman" pitchFamily="18" charset="0"/>
              </a:rPr>
              <a:t>            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</a:rPr>
              <a:t>This is a final draft version and there may be minor changes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000" b="1" u="sng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u="sng" dirty="0">
                <a:solidFill>
                  <a:srgbClr val="000000"/>
                </a:solidFill>
                <a:latin typeface="Times New Roman" pitchFamily="18" charset="0"/>
              </a:rPr>
              <a:t>DESCRIPTION</a:t>
            </a:r>
            <a:r>
              <a:rPr lang="en-US" altLang="en-US" sz="2000" b="1" dirty="0">
                <a:solidFill>
                  <a:srgbClr val="000000"/>
                </a:solidFill>
                <a:latin typeface="Times New Roman" pitchFamily="18" charset="0"/>
              </a:rPr>
              <a:t>: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Students will demonstrate an understanding of the properties and evolution of stars and galaxies, and their observation with different portions of the electromagnetic spectrum: Radio, Infrared, Visible, Ultraviolet, X-Ray &amp; Gamma Ray.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u="sng" dirty="0">
                <a:solidFill>
                  <a:srgbClr val="000000"/>
                </a:solidFill>
                <a:latin typeface="Times New Roman" pitchFamily="18" charset="0"/>
              </a:rPr>
              <a:t>EVENT PARAMETERS</a:t>
            </a:r>
            <a:r>
              <a:rPr lang="en-US" altLang="en-US" sz="2000" u="sng" dirty="0">
                <a:solidFill>
                  <a:srgbClr val="000000"/>
                </a:solidFill>
                <a:latin typeface="Times New Roman" pitchFamily="18" charset="0"/>
              </a:rPr>
              <a:t>: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 Each team may bring only two 8.5”x11” two-sided pages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of information in any form from any source and </a:t>
            </a:r>
            <a:r>
              <a:rPr lang="en-US" altLang="en-US" sz="2000" b="1" dirty="0">
                <a:solidFill>
                  <a:srgbClr val="FF0000"/>
                </a:solidFill>
                <a:latin typeface="Times New Roman" pitchFamily="18" charset="0"/>
              </a:rPr>
              <a:t>may be asked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to provide clipboards and red-filtered flashlights.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0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COMPETITION</a:t>
            </a:r>
            <a:r>
              <a:rPr lang="en-US" alt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This event is divided into two parts. </a:t>
            </a:r>
            <a:r>
              <a:rPr lang="en-US" alt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Notes may be </a:t>
            </a:r>
          </a:p>
          <a:p>
            <a:pPr algn="just" fontAlgn="base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during both parts.</a:t>
            </a:r>
          </a:p>
          <a:p>
            <a:pPr algn="just" fontAlgn="base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altLang="en-US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000000"/>
                </a:solidFill>
                <a:latin typeface="Times New Roman" pitchFamily="18" charset="0"/>
              </a:rPr>
              <a:t>Part I: Constellation, Star, and Deep Sky Object Identification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dirty="0">
                <a:latin typeface="Times New Roman" pitchFamily="18" charset="0"/>
              </a:rPr>
              <a:t>Participants </a:t>
            </a:r>
            <a:r>
              <a:rPr lang="en-US" altLang="en-US" sz="2000" b="1" dirty="0">
                <a:solidFill>
                  <a:srgbClr val="FF0000"/>
                </a:solidFill>
                <a:latin typeface="Times New Roman" pitchFamily="18" charset="0"/>
              </a:rPr>
              <a:t>may</a:t>
            </a:r>
            <a:r>
              <a:rPr lang="en-US" altLang="en-US" sz="2000" dirty="0">
                <a:latin typeface="Times New Roman" pitchFamily="18" charset="0"/>
              </a:rPr>
              <a:t> be asked to identify the stars, constellations, and deep sky objects (DSOs) included in the list below as they appear on star chars, H-R diagrams, portable star labs, photos, or planetariums, and </a:t>
            </a:r>
            <a:r>
              <a:rPr lang="en-US" altLang="en-US" sz="2000" b="1" dirty="0">
                <a:solidFill>
                  <a:srgbClr val="FF0000"/>
                </a:solidFill>
                <a:latin typeface="Times New Roman" pitchFamily="18" charset="0"/>
              </a:rPr>
              <a:t>must</a:t>
            </a:r>
            <a:r>
              <a:rPr lang="en-US" altLang="en-US" sz="2000" dirty="0">
                <a:latin typeface="Times New Roman" pitchFamily="18" charset="0"/>
              </a:rPr>
              <a:t> be knowledgeable about the evolutionary states of all stars and deep sky objects on the list below. Note: </a:t>
            </a:r>
            <a:r>
              <a:rPr lang="en-US" altLang="en-US" sz="2000" u="sng" dirty="0">
                <a:latin typeface="Times New Roman" pitchFamily="18" charset="0"/>
              </a:rPr>
              <a:t>Constellations</a:t>
            </a:r>
            <a:r>
              <a:rPr lang="en-US" altLang="en-US" sz="2000" dirty="0">
                <a:latin typeface="Times New Roman" pitchFamily="18" charset="0"/>
              </a:rPr>
              <a:t> are underlined; </a:t>
            </a:r>
            <a:r>
              <a:rPr lang="en-US" altLang="en-US" sz="2000" b="1" dirty="0">
                <a:latin typeface="Times New Roman" pitchFamily="18" charset="0"/>
              </a:rPr>
              <a:t>Stars</a:t>
            </a:r>
            <a:r>
              <a:rPr lang="en-US" altLang="en-US" sz="2000" dirty="0">
                <a:latin typeface="Times New Roman" pitchFamily="18" charset="0"/>
              </a:rPr>
              <a:t> are boldface; </a:t>
            </a:r>
            <a:r>
              <a:rPr lang="en-US" altLang="en-US" sz="2000" i="1" dirty="0">
                <a:latin typeface="Times New Roman" pitchFamily="18" charset="0"/>
              </a:rPr>
              <a:t>Deep Sky Objects (DSOs) </a:t>
            </a:r>
            <a:r>
              <a:rPr lang="en-US" altLang="en-US" sz="2000" dirty="0">
                <a:latin typeface="Times New Roman" pitchFamily="18" charset="0"/>
              </a:rPr>
              <a:t>are italicized</a:t>
            </a:r>
          </a:p>
        </p:txBody>
      </p:sp>
    </p:spTree>
    <p:extLst>
      <p:ext uri="{BB962C8B-B14F-4D97-AF65-F5344CB8AC3E}">
        <p14:creationId xmlns:p14="http://schemas.microsoft.com/office/powerpoint/2010/main" val="3773209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0" y="305068"/>
            <a:ext cx="9144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Part I: Constellations, Stars, and Deep Sky Objects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Andromeda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M31(Andromeda Galaxy)    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Orion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Betelgeuse, Rigel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M42 (Orion Nebula)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Aquila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Altair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                  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Perseus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Algol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NGC 1333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Auriga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Capella                                     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Sagittarius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SgrA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*, M8 (Lagoon Nebula)           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Bootes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Arcturus                                    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Sextans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J100054+023436 (Baby Boom)     </a:t>
            </a:r>
            <a:r>
              <a:rPr kumimoji="0" lang="en-US" alt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Canis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Major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Sirius                                   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Scorpius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Antares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NGC 6357</a:t>
            </a:r>
            <a:r>
              <a:rPr lang="en-US" altLang="en-US" sz="2000" i="1" dirty="0">
                <a:solidFill>
                  <a:srgbClr val="000000"/>
                </a:solidFill>
                <a:latin typeface="Times New Roman" pitchFamily="18" charset="0"/>
              </a:rPr>
              <a:t> (Lobster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Canis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Minor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Procyon                             </a:t>
            </a:r>
            <a:r>
              <a:rPr kumimoji="0" lang="en-US" altLang="en-US" sz="20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       </a:t>
            </a:r>
            <a:r>
              <a:rPr lang="en-US" altLang="en-US" sz="2000" i="1" dirty="0">
                <a:solidFill>
                  <a:srgbClr val="000000"/>
                </a:solidFill>
                <a:latin typeface="Times New Roman" pitchFamily="18" charset="0"/>
              </a:rPr>
              <a:t>Nebula),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NGC 6334 (Cat’s Paw Nebula)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Centaurus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NGC 5128 (Cen A)                 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Taurus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Aldebaran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 </a:t>
            </a:r>
            <a:r>
              <a:rPr kumimoji="0" lang="en-US" alt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Tauri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Coma Berenices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NGC 4555,                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Tucana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lang="en-US" altLang="en-US" sz="2000" i="1" dirty="0">
                <a:solidFill>
                  <a:srgbClr val="000000"/>
                </a:solidFill>
                <a:latin typeface="Times New Roman" pitchFamily="18" charset="0"/>
              </a:rPr>
              <a:t>Small </a:t>
            </a:r>
            <a:r>
              <a:rPr lang="en-US" altLang="en-US" sz="2000" i="1" dirty="0" err="1">
                <a:solidFill>
                  <a:srgbClr val="000000"/>
                </a:solidFill>
                <a:latin typeface="Times New Roman" pitchFamily="18" charset="0"/>
              </a:rPr>
              <a:t>Magellanic</a:t>
            </a:r>
            <a:r>
              <a:rPr lang="en-US" altLang="en-US" sz="2000" i="1" dirty="0">
                <a:solidFill>
                  <a:srgbClr val="000000"/>
                </a:solidFill>
                <a:latin typeface="Times New Roman" pitchFamily="18" charset="0"/>
              </a:rPr>
              <a:t> Cloud (SMC)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i="1" dirty="0">
                <a:solidFill>
                  <a:srgbClr val="000000"/>
                </a:solidFill>
                <a:latin typeface="Times New Roman" pitchFamily="18" charset="0"/>
              </a:rPr>
              <a:t>          NGC 4676 (The Mice)                     </a:t>
            </a:r>
            <a:r>
              <a:rPr lang="en-US" altLang="en-US" sz="2000" u="sng" dirty="0" err="1">
                <a:solidFill>
                  <a:srgbClr val="000000"/>
                </a:solidFill>
                <a:latin typeface="Times New Roman" pitchFamily="18" charset="0"/>
              </a:rPr>
              <a:t>Ursa</a:t>
            </a:r>
            <a:r>
              <a:rPr lang="en-US" altLang="en-US" sz="2000" u="sng" dirty="0">
                <a:solidFill>
                  <a:srgbClr val="000000"/>
                </a:solidFill>
                <a:latin typeface="Times New Roman" pitchFamily="18" charset="0"/>
              </a:rPr>
              <a:t> Major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: </a:t>
            </a:r>
            <a:r>
              <a:rPr lang="en-US" altLang="en-US" sz="2000" b="1" dirty="0">
                <a:solidFill>
                  <a:srgbClr val="000000"/>
                </a:solidFill>
                <a:latin typeface="Times New Roman" pitchFamily="18" charset="0"/>
              </a:rPr>
              <a:t>Mizar, </a:t>
            </a:r>
            <a:r>
              <a:rPr lang="en-US" altLang="en-US" sz="2000" b="1" dirty="0" err="1">
                <a:solidFill>
                  <a:srgbClr val="000000"/>
                </a:solidFill>
                <a:latin typeface="Times New Roman" pitchFamily="18" charset="0"/>
              </a:rPr>
              <a:t>Alcor</a:t>
            </a:r>
            <a:r>
              <a:rPr lang="en-US" altLang="en-US" sz="2000" b="1" dirty="0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en-US" altLang="en-US" sz="2000" i="1" dirty="0">
                <a:solidFill>
                  <a:srgbClr val="000000"/>
                </a:solidFill>
                <a:latin typeface="Times New Roman" pitchFamily="18" charset="0"/>
              </a:rPr>
              <a:t>GN-z11,                    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Corvus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NGC 4038 &amp; 4039 (Antennae)   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                      </a:t>
            </a:r>
            <a:r>
              <a:rPr lang="en-US" altLang="en-US" sz="2000" i="1" dirty="0">
                <a:solidFill>
                  <a:srgbClr val="000000"/>
                </a:solidFill>
                <a:latin typeface="Times New Roman" pitchFamily="18" charset="0"/>
              </a:rPr>
              <a:t>M101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(Pinwheel Galaxy)                 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Crux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Dragonfish Nebula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 </a:t>
            </a:r>
            <a:r>
              <a:rPr lang="en-US" altLang="en-US" sz="2000" u="sng" dirty="0" err="1">
                <a:solidFill>
                  <a:srgbClr val="000000"/>
                </a:solidFill>
                <a:latin typeface="Times New Roman" pitchFamily="18" charset="0"/>
              </a:rPr>
              <a:t>Ursa</a:t>
            </a:r>
            <a:r>
              <a:rPr lang="en-US" altLang="en-US" sz="2000" u="sng" dirty="0">
                <a:solidFill>
                  <a:srgbClr val="000000"/>
                </a:solidFill>
                <a:latin typeface="Times New Roman" pitchFamily="18" charset="0"/>
              </a:rPr>
              <a:t> Minor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: </a:t>
            </a:r>
            <a:r>
              <a:rPr lang="en-US" altLang="en-US" sz="2000" b="1" dirty="0">
                <a:solidFill>
                  <a:srgbClr val="000000"/>
                </a:solidFill>
                <a:latin typeface="Times New Roman" pitchFamily="18" charset="0"/>
              </a:rPr>
              <a:t>Polaris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Cygnus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Deneb                              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altLang="en-US" sz="2000" u="sng" dirty="0">
                <a:solidFill>
                  <a:srgbClr val="000000"/>
                </a:solidFill>
                <a:latin typeface="Times New Roman" pitchFamily="18" charset="0"/>
              </a:rPr>
              <a:t>Virgo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: </a:t>
            </a:r>
            <a:r>
              <a:rPr lang="en-US" altLang="en-US" sz="2000" b="1" dirty="0">
                <a:solidFill>
                  <a:srgbClr val="000000"/>
                </a:solidFill>
                <a:latin typeface="Times New Roman" pitchFamily="18" charset="0"/>
              </a:rPr>
              <a:t>Spica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en-US" altLang="en-US" sz="2000" i="1" dirty="0">
                <a:solidFill>
                  <a:srgbClr val="000000"/>
                </a:solidFill>
                <a:latin typeface="Times New Roman" pitchFamily="18" charset="0"/>
              </a:rPr>
              <a:t>M60, M104 (Sombrero Galaxy)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Dorado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30 </a:t>
            </a:r>
            <a:r>
              <a:rPr kumimoji="0" lang="en-US" alt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Doradus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(Tarantula Nebula),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i="1" dirty="0">
                <a:solidFill>
                  <a:srgbClr val="000000"/>
                </a:solidFill>
                <a:latin typeface="Times New Roman" pitchFamily="18" charset="0"/>
              </a:rPr>
              <a:t>                 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Large</a:t>
            </a:r>
            <a:r>
              <a:rPr kumimoji="0" lang="en-US" altLang="en-US" sz="2000" b="0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000" b="0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Magellanic</a:t>
            </a:r>
            <a:r>
              <a:rPr kumimoji="0" lang="en-US" altLang="en-US" sz="2000" b="0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Cloud (LMC)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Gemini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Castor, Pollux                           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Lyra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Vega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                                    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Ophiuchus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Zeta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Ophiuchi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Rho </a:t>
            </a:r>
            <a:r>
              <a:rPr kumimoji="0" lang="en-US" alt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Ophiuchi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Cloud Complex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      </a:t>
            </a:r>
            <a:r>
              <a:rPr kumimoji="0" lang="en-US" alt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071064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381000"/>
            <a:ext cx="91440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514350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514350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51435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1435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REACH FOR THE STARS, Division B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</a:t>
            </a:r>
            <a:endParaRPr kumimoji="0" lang="en-US" altLang="en-US" sz="2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DESCRIPTION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Students will demonstrate an understanding of the properties and evolution of stars and galaxies, and their observation with different portions of the electromagnetic spectrum: Radio, Infrared, Visible, Ultraviolet, X-Ray &amp; Gamma Ray.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Part II: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i: 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Stellar and galactic evolution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ii: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Spectral classification of stars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iii: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Hubble classification of galaxies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iv: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Observations using multiple portions of the electromagnetic spectrum</a:t>
            </a:r>
          </a:p>
          <a:p>
            <a:pPr marL="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v: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The relationship between stellar temperature, radius, and luminosity</a:t>
            </a:r>
          </a:p>
          <a:p>
            <a:pPr marL="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vi.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Magnitude &amp; luminosity scales, distance modulus, inverse square law</a:t>
            </a:r>
          </a:p>
        </p:txBody>
      </p:sp>
    </p:spTree>
    <p:extLst>
      <p:ext uri="{BB962C8B-B14F-4D97-AF65-F5344CB8AC3E}">
        <p14:creationId xmlns:p14="http://schemas.microsoft.com/office/powerpoint/2010/main" val="1531706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2700" y="0"/>
            <a:ext cx="9144000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itchFamily="18" charset="0"/>
              </a:rPr>
              <a:t>                                       Deep Sky Objects by Type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itchFamily="18" charset="0"/>
              </a:rPr>
              <a:t>Stars (19):</a:t>
            </a:r>
            <a:endParaRPr lang="en-US" altLang="en-US" sz="1200" dirty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  <a:latin typeface="Times New Roman" pitchFamily="18" charset="0"/>
              </a:rPr>
              <a:t>     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Altair, Capella, Arcturus, Sirius, Procyon, Deneb, Castor, Pollux,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     Vega, Zeta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itchFamily="18" charset="0"/>
              </a:rPr>
              <a:t>Ophiuchi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,  Betelgeuse, Rigel, Algol, Antares, Aldebaran,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     Mizar,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itchFamily="18" charset="0"/>
              </a:rPr>
              <a:t>Alcor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, Polaris, Spica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itchFamily="18" charset="0"/>
              </a:rPr>
              <a:t>Galaxies (12 ): </a:t>
            </a:r>
            <a:endParaRPr lang="en-US" altLang="en-US" sz="2400" u="sng" dirty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M31 (Andromeda), NGC 5128 (Cen A), GN-z11, M101 (Pinwheel), M104 (Sombrero), LMC, SMC, M60, NGC 4555, NGC 4676 (The Mice), NGC 4038-4039 (Antennae),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J100054+023436 (Baby Boom)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  <a:latin typeface="Times New Roman" pitchFamily="18" charset="0"/>
              </a:rPr>
              <a:t>     </a:t>
            </a:r>
            <a:endParaRPr lang="en-US" altLang="en-U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itchFamily="18" charset="0"/>
              </a:rPr>
              <a:t>Star Formation Nebulas/Regions (8):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30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itchFamily="18" charset="0"/>
              </a:rPr>
              <a:t>Doradus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, Dragonfish Nebula, rho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itchFamily="18" charset="0"/>
              </a:rPr>
              <a:t>Ophiuchi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 Cloud Complex,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M42 (Orion Nebula), NGC 1333 (star cluster), M8 (Lagoon Nebula), NGC 6357 The Lobster Nebula,</a:t>
            </a:r>
            <a:r>
              <a:rPr lang="en-US" altLang="en-US" sz="2400" i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NGC 6334 (Cat’s Paw Nebula)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itchFamily="18" charset="0"/>
              </a:rPr>
              <a:t>Others: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itchFamily="18" charset="0"/>
              </a:rPr>
              <a:t>Sgr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 A*: black hole at center of Milky Way Galaxy (MWG)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              T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itchFamily="18" charset="0"/>
              </a:rPr>
              <a:t>Tauri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: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itchFamily="18" charset="0"/>
              </a:rPr>
              <a:t>protostar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4633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tellar_fate_type1a_label_300d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482600"/>
            <a:ext cx="8501063" cy="637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447800" y="-13809"/>
            <a:ext cx="6400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Stellar Evolution &amp; H-R Diagram Overview</a:t>
            </a:r>
          </a:p>
        </p:txBody>
      </p:sp>
      <p:pic>
        <p:nvPicPr>
          <p:cNvPr id="4" name="Picture 2" descr="H-R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82600"/>
            <a:ext cx="8556625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daviddarling.info/images/luminosity_clas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57213"/>
            <a:ext cx="4724400" cy="61483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6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khadley.com/courses/Astronomy/ph_207/topics/galaxies/images/slide17.png">
            <a:extLst>
              <a:ext uri="{FF2B5EF4-FFF2-40B4-BE49-F238E27FC236}">
                <a16:creationId xmlns="" xmlns:a16="http://schemas.microsoft.com/office/drawing/2014/main" id="{AE2EB5B0-A612-431F-B469-5CB6D0DBE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0115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1">
            <a:extLst>
              <a:ext uri="{FF2B5EF4-FFF2-40B4-BE49-F238E27FC236}">
                <a16:creationId xmlns="" xmlns:a16="http://schemas.microsoft.com/office/drawing/2014/main" id="{0E911715-9E9D-4A3E-9C2C-00137BF35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234950"/>
            <a:ext cx="5141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Hubble Classification of Galaxies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3C1AD79-6E29-4905-898E-E1C60524350B}"/>
              </a:ext>
            </a:extLst>
          </p:cNvPr>
          <p:cNvSpPr txBox="1"/>
          <p:nvPr/>
        </p:nvSpPr>
        <p:spPr>
          <a:xfrm>
            <a:off x="2103459" y="696913"/>
            <a:ext cx="5011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Spirals, Ellipticals, Lenticular and Irregular</a:t>
            </a:r>
          </a:p>
        </p:txBody>
      </p:sp>
    </p:spTree>
    <p:extLst>
      <p:ext uri="{BB962C8B-B14F-4D97-AF65-F5344CB8AC3E}">
        <p14:creationId xmlns:p14="http://schemas.microsoft.com/office/powerpoint/2010/main" val="708879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733800" y="152400"/>
            <a:ext cx="1676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  <a:endParaRPr lang="en-US" altLang="en-US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13658"/>
            <a:ext cx="6376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Andromeda Constellation &amp; Galaxy (M31)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F3C873B-CCFD-4C35-AC6E-C7F6F6394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1066800"/>
            <a:ext cx="7559040" cy="472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AB382B6-DF71-4258-9A87-1E2FCC02C4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8" y="1045845"/>
            <a:ext cx="9049281" cy="47320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998E84E-41BD-4FF0-8FF8-B011C3FDE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6" y="838199"/>
            <a:ext cx="5437903" cy="543790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6943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733800" y="152400"/>
            <a:ext cx="1676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17071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4714600-030D-4A75-BB26-964CB55B8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395"/>
            <a:ext cx="9144000" cy="60543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79D5C3F-CC5B-4A62-A9F9-439476AEF5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2" y="538082"/>
            <a:ext cx="9083836" cy="59587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8C46C14E-60A8-4C07-B35B-CA99CFDE90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3" r="7500"/>
          <a:stretch/>
        </p:blipFill>
        <p:spPr>
          <a:xfrm>
            <a:off x="10204" y="465519"/>
            <a:ext cx="9083836" cy="610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2716211" y="152400"/>
            <a:ext cx="37115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Aquila: Altair (A7IV/V)</a:t>
            </a:r>
            <a:endParaRPr lang="en-US" altLang="en-US" sz="2400" b="1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35843" name="Picture 11" descr="aq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0" r="19351"/>
          <a:stretch/>
        </p:blipFill>
        <p:spPr bwMode="auto">
          <a:xfrm>
            <a:off x="249382" y="1138861"/>
            <a:ext cx="4322617" cy="5263696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daviddarling.info/images/luminosity_cla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38861"/>
            <a:ext cx="4044606" cy="5263696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013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2819400" y="152400"/>
            <a:ext cx="3151189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Summer Triangle</a:t>
            </a: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E25C1AE-AFFC-4A1F-996A-E02AD597F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0812"/>
            <a:ext cx="9144000" cy="44603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695E0A1-692B-4EB8-8725-D705DBC0BD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1" t="4805" b="31134"/>
          <a:stretch/>
        </p:blipFill>
        <p:spPr>
          <a:xfrm>
            <a:off x="5938964" y="614364"/>
            <a:ext cx="3214975" cy="235505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76818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2019299" y="193833"/>
            <a:ext cx="5105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Auriga: Capella A &amp; B(K0/G1III) </a:t>
            </a:r>
          </a:p>
        </p:txBody>
      </p:sp>
      <p:pic>
        <p:nvPicPr>
          <p:cNvPr id="36867" name="Picture 7" descr="au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" t="7142" r="5755" b="3630"/>
          <a:stretch/>
        </p:blipFill>
        <p:spPr bwMode="auto">
          <a:xfrm>
            <a:off x="249382" y="1138861"/>
            <a:ext cx="4322617" cy="52636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daviddarling.info/images/luminosity_cla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38861"/>
            <a:ext cx="4044606" cy="5263696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en.es-static.us/upl/2009/06/capella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3255818" cy="2441864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27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1"/>
          <p:cNvSpPr txBox="1">
            <a:spLocks noChangeArrowheads="1"/>
          </p:cNvSpPr>
          <p:nvPr/>
        </p:nvSpPr>
        <p:spPr bwMode="auto">
          <a:xfrm>
            <a:off x="2848768" y="152399"/>
            <a:ext cx="34464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 err="1">
                <a:solidFill>
                  <a:srgbClr val="FFFFFF"/>
                </a:solidFill>
                <a:latin typeface="Times New Roman" pitchFamily="18" charset="0"/>
              </a:rPr>
              <a:t>Bootes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: Arcturus (K0III)</a:t>
            </a:r>
            <a:endParaRPr lang="el-GR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1" name="Picture 16" descr="boo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61" y="762000"/>
            <a:ext cx="4584700" cy="5791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955" name="Picture 19" descr="arcturus_m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981" y="1339850"/>
            <a:ext cx="4178300" cy="417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686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85800" y="1099764"/>
            <a:ext cx="33528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Canis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Major: Sirius (A1V)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&amp; white dwarf companion</a:t>
            </a:r>
          </a:p>
        </p:txBody>
      </p:sp>
      <p:pic>
        <p:nvPicPr>
          <p:cNvPr id="38915" name="Picture 7" descr="cm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5" t="15646" r="11999" b="10328"/>
          <a:stretch/>
        </p:blipFill>
        <p:spPr bwMode="auto">
          <a:xfrm>
            <a:off x="685800" y="2051440"/>
            <a:ext cx="3352800" cy="447039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8" descr="cm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5" r="24380"/>
          <a:stretch/>
        </p:blipFill>
        <p:spPr bwMode="auto">
          <a:xfrm>
            <a:off x="4724400" y="2051439"/>
            <a:ext cx="3380351" cy="447039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4623875" y="1110781"/>
            <a:ext cx="3581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Canis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Minor: Procyon (F5IV)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&amp; white dwarf companion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8899" y="457200"/>
            <a:ext cx="1835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Sirius A &amp; 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7742" y="457200"/>
            <a:ext cx="2153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Procyon A &amp; B</a:t>
            </a:r>
          </a:p>
        </p:txBody>
      </p:sp>
    </p:spTree>
    <p:extLst>
      <p:ext uri="{BB962C8B-B14F-4D97-AF65-F5344CB8AC3E}">
        <p14:creationId xmlns:p14="http://schemas.microsoft.com/office/powerpoint/2010/main" val="1817627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See Explanation.  Clicking on the picture will download&#10; the highest resolution version available.">
            <a:extLst>
              <a:ext uri="{FF2B5EF4-FFF2-40B4-BE49-F238E27FC236}">
                <a16:creationId xmlns="" xmlns:a16="http://schemas.microsoft.com/office/drawing/2014/main" id="{2AD7E6A8-C3D6-4A39-A8A3-AF6DDACD5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" b="5479"/>
          <a:stretch>
            <a:fillRect/>
          </a:stretch>
        </p:blipFill>
        <p:spPr bwMode="auto">
          <a:xfrm>
            <a:off x="712788" y="1019175"/>
            <a:ext cx="761365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7" descr="Image result for centaurus a galaxy">
            <a:extLst>
              <a:ext uri="{FF2B5EF4-FFF2-40B4-BE49-F238E27FC236}">
                <a16:creationId xmlns="" xmlns:a16="http://schemas.microsoft.com/office/drawing/2014/main" id="{9AEAAF00-FB18-412D-861C-64EAA79FB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" r="3357"/>
          <a:stretch>
            <a:fillRect/>
          </a:stretch>
        </p:blipFill>
        <p:spPr bwMode="auto">
          <a:xfrm>
            <a:off x="712788" y="1019175"/>
            <a:ext cx="7613650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1">
            <a:extLst>
              <a:ext uri="{FF2B5EF4-FFF2-40B4-BE49-F238E27FC236}">
                <a16:creationId xmlns="" xmlns:a16="http://schemas.microsoft.com/office/drawing/2014/main" id="{6C486DAF-9A86-4DE0-9185-F97B4167B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38113"/>
            <a:ext cx="6905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Centaurus A  (NGC 5128) Active Starburst Galaxy </a:t>
            </a:r>
          </a:p>
        </p:txBody>
      </p:sp>
      <p:pic>
        <p:nvPicPr>
          <p:cNvPr id="6" name="Picture 2" descr="Radio galaxy Centaurus A">
            <a:extLst>
              <a:ext uri="{FF2B5EF4-FFF2-40B4-BE49-F238E27FC236}">
                <a16:creationId xmlns="" xmlns:a16="http://schemas.microsoft.com/office/drawing/2014/main" id="{0BB90765-8B51-4C8A-8776-06988879D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8" b="11086"/>
          <a:stretch>
            <a:fillRect/>
          </a:stretch>
        </p:blipFill>
        <p:spPr bwMode="auto">
          <a:xfrm>
            <a:off x="712788" y="773113"/>
            <a:ext cx="7613650" cy="57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04E15D9-86D9-481C-B0A0-B57F9B2284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t="20708" r="8408" b="14176"/>
          <a:stretch/>
        </p:blipFill>
        <p:spPr>
          <a:xfrm>
            <a:off x="712788" y="600075"/>
            <a:ext cx="7722234" cy="606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Text Box 2"/>
          <p:cNvSpPr txBox="1">
            <a:spLocks noChangeArrowheads="1"/>
          </p:cNvSpPr>
          <p:nvPr/>
        </p:nvSpPr>
        <p:spPr bwMode="auto">
          <a:xfrm>
            <a:off x="1905000" y="9939"/>
            <a:ext cx="533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Coma Berenices &amp; Galaxy NGC 4555</a:t>
            </a: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480A004-CEF4-4036-99B7-62E5BC118F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95"/>
          <a:stretch/>
        </p:blipFill>
        <p:spPr>
          <a:xfrm>
            <a:off x="2057400" y="1442889"/>
            <a:ext cx="4572000" cy="38818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CED3BA4-E446-4F6B-93A5-A37E827C2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10" y="1327734"/>
            <a:ext cx="8866180" cy="399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5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ADA64FE-5E7E-4911-8E77-5FC2A3D51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2061"/>
            <a:ext cx="9144000" cy="6096000"/>
          </a:xfrm>
          <a:prstGeom prst="rect">
            <a:avLst/>
          </a:prstGeom>
        </p:spPr>
      </p:pic>
      <p:sp>
        <p:nvSpPr>
          <p:cNvPr id="44037" name="Text Box 2"/>
          <p:cNvSpPr txBox="1">
            <a:spLocks noChangeArrowheads="1"/>
          </p:cNvSpPr>
          <p:nvPr/>
        </p:nvSpPr>
        <p:spPr bwMode="auto">
          <a:xfrm>
            <a:off x="1905000" y="9939"/>
            <a:ext cx="533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Coma Berenices &amp; Galaxy NGC 4676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                    A.K.A. The Mice</a:t>
            </a: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466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F02C33A-04CC-4075-A246-0A0025F59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31" y="1063752"/>
            <a:ext cx="7231537" cy="5181600"/>
          </a:xfrm>
          <a:prstGeom prst="rect">
            <a:avLst/>
          </a:prstGeom>
        </p:spPr>
      </p:pic>
      <p:sp>
        <p:nvSpPr>
          <p:cNvPr id="44037" name="Text Box 2"/>
          <p:cNvSpPr txBox="1">
            <a:spLocks noChangeArrowheads="1"/>
          </p:cNvSpPr>
          <p:nvPr/>
        </p:nvSpPr>
        <p:spPr bwMode="auto">
          <a:xfrm>
            <a:off x="3124200" y="28161"/>
            <a:ext cx="31242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Corvus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the Crow</a:t>
            </a: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9E59942-0743-4184-BBBF-BE08FF11E5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30" y="584749"/>
            <a:ext cx="7231537" cy="614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5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Text Box 2"/>
          <p:cNvSpPr txBox="1">
            <a:spLocks noChangeArrowheads="1"/>
          </p:cNvSpPr>
          <p:nvPr/>
        </p:nvSpPr>
        <p:spPr bwMode="auto">
          <a:xfrm>
            <a:off x="457200" y="16565"/>
            <a:ext cx="8229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Corvus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Interacting Galaxies NGC 4038 &amp; 4039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        A.K.A  The Antennae</a:t>
            </a: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6" name="Picture 6" descr="http://www.fourthdimensionastroimaging.com/sitebuilder/images/Antenna_Master-1198x849.jpg">
            <a:extLst>
              <a:ext uri="{FF2B5EF4-FFF2-40B4-BE49-F238E27FC236}">
                <a16:creationId xmlns="" xmlns:a16="http://schemas.microsoft.com/office/drawing/2014/main" id="{8C67E83B-E78F-4CC9-BD46-7F4A375A0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762000"/>
            <a:ext cx="8305800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Antennae Galaxies">
            <a:extLst>
              <a:ext uri="{FF2B5EF4-FFF2-40B4-BE49-F238E27FC236}">
                <a16:creationId xmlns="" xmlns:a16="http://schemas.microsoft.com/office/drawing/2014/main" id="{0447BCA5-7647-4E9E-9C6D-6AE7EAE4B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" t="8527" r="2330" b="15585"/>
          <a:stretch>
            <a:fillRect/>
          </a:stretch>
        </p:blipFill>
        <p:spPr bwMode="auto">
          <a:xfrm>
            <a:off x="1524000" y="847562"/>
            <a:ext cx="6000750" cy="5945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14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>
            <a:extLst>
              <a:ext uri="{FF2B5EF4-FFF2-40B4-BE49-F238E27FC236}">
                <a16:creationId xmlns="" xmlns:a16="http://schemas.microsoft.com/office/drawing/2014/main" id="{EB1E1223-3F53-4975-A45C-9639C5D45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076" y="111883"/>
            <a:ext cx="8610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Antennae Interacting Galaxies – Optical, IR, X-Ray, Composite</a:t>
            </a:r>
          </a:p>
        </p:txBody>
      </p:sp>
      <p:pic>
        <p:nvPicPr>
          <p:cNvPr id="25603" name="Picture 2" descr="Antennae">
            <a:extLst>
              <a:ext uri="{FF2B5EF4-FFF2-40B4-BE49-F238E27FC236}">
                <a16:creationId xmlns="" xmlns:a16="http://schemas.microsoft.com/office/drawing/2014/main" id="{3243874E-CEDB-4967-B231-AB2CB421F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712788"/>
            <a:ext cx="5867400" cy="595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7D9913A-2F56-4C1F-A206-EC69B23DF60E}"/>
              </a:ext>
            </a:extLst>
          </p:cNvPr>
          <p:cNvSpPr txBox="1"/>
          <p:nvPr/>
        </p:nvSpPr>
        <p:spPr>
          <a:xfrm>
            <a:off x="1638300" y="71278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Hubble</a:t>
            </a:r>
          </a:p>
        </p:txBody>
      </p:sp>
      <p:pic>
        <p:nvPicPr>
          <p:cNvPr id="9" name="Picture 4" descr="Antennae">
            <a:extLst>
              <a:ext uri="{FF2B5EF4-FFF2-40B4-BE49-F238E27FC236}">
                <a16:creationId xmlns="" xmlns:a16="http://schemas.microsoft.com/office/drawing/2014/main" id="{AFB43369-997C-4934-9661-F500A7EA7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052" y="762000"/>
            <a:ext cx="5969048" cy="605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7EE5DC6-F67B-4075-809F-B06574EA062B}"/>
              </a:ext>
            </a:extLst>
          </p:cNvPr>
          <p:cNvSpPr txBox="1"/>
          <p:nvPr/>
        </p:nvSpPr>
        <p:spPr>
          <a:xfrm>
            <a:off x="1638300" y="71278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Spitzer</a:t>
            </a:r>
          </a:p>
        </p:txBody>
      </p:sp>
      <p:pic>
        <p:nvPicPr>
          <p:cNvPr id="11" name="Picture 6" descr="Antennae">
            <a:extLst>
              <a:ext uri="{FF2B5EF4-FFF2-40B4-BE49-F238E27FC236}">
                <a16:creationId xmlns="" xmlns:a16="http://schemas.microsoft.com/office/drawing/2014/main" id="{C08CDC30-4FE8-4108-9F6C-C2B06CF72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052" y="743467"/>
            <a:ext cx="5816648" cy="592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60EA50-E5D3-4157-A040-CEF907C59B6E}"/>
              </a:ext>
            </a:extLst>
          </p:cNvPr>
          <p:cNvSpPr txBox="1"/>
          <p:nvPr/>
        </p:nvSpPr>
        <p:spPr>
          <a:xfrm>
            <a:off x="1651552" y="78898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Chandra</a:t>
            </a:r>
          </a:p>
        </p:txBody>
      </p:sp>
      <p:pic>
        <p:nvPicPr>
          <p:cNvPr id="13" name="Picture 8" descr="http://chandra.harvard.edu/photo/2010/antennae/antennae_w11.jpg">
            <a:extLst>
              <a:ext uri="{FF2B5EF4-FFF2-40B4-BE49-F238E27FC236}">
                <a16:creationId xmlns="" xmlns:a16="http://schemas.microsoft.com/office/drawing/2014/main" id="{77FD8DEE-E68F-4B91-B3B2-2B709ED9B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29" y="625475"/>
            <a:ext cx="5932471" cy="604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48ECC0D-B279-4E8F-BA8F-1BA33F16C257}"/>
              </a:ext>
            </a:extLst>
          </p:cNvPr>
          <p:cNvSpPr txBox="1"/>
          <p:nvPr/>
        </p:nvSpPr>
        <p:spPr>
          <a:xfrm>
            <a:off x="1638300" y="795129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Composite</a:t>
            </a:r>
          </a:p>
        </p:txBody>
      </p:sp>
    </p:spTree>
    <p:extLst>
      <p:ext uri="{BB962C8B-B14F-4D97-AF65-F5344CB8AC3E}">
        <p14:creationId xmlns:p14="http://schemas.microsoft.com/office/powerpoint/2010/main" val="228334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Text Box 2"/>
          <p:cNvSpPr txBox="1">
            <a:spLocks noChangeArrowheads="1"/>
          </p:cNvSpPr>
          <p:nvPr/>
        </p:nvSpPr>
        <p:spPr bwMode="auto">
          <a:xfrm>
            <a:off x="2179908" y="161185"/>
            <a:ext cx="43053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Crux –</a:t>
            </a:r>
            <a:r>
              <a:rPr kumimoji="0" lang="en-US" altLang="en-US" sz="2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The Southern Cross</a:t>
            </a: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671D43D-7E42-4788-964E-DD4C8FC194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7"/>
          <a:stretch/>
        </p:blipFill>
        <p:spPr>
          <a:xfrm>
            <a:off x="762000" y="1066801"/>
            <a:ext cx="7141116" cy="518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18516F1-D7C0-41E4-A16D-5EF92D9A46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3" b="2913"/>
          <a:stretch/>
        </p:blipFill>
        <p:spPr>
          <a:xfrm>
            <a:off x="762000" y="1066800"/>
            <a:ext cx="7315200" cy="52577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A893139-1516-47D9-B513-B41B6A200D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01701"/>
            <a:ext cx="8001000" cy="56771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D188889-BA97-4D5B-BA50-0E701C06172C}"/>
              </a:ext>
            </a:extLst>
          </p:cNvPr>
          <p:cNvSpPr txBox="1"/>
          <p:nvPr/>
        </p:nvSpPr>
        <p:spPr>
          <a:xfrm>
            <a:off x="732183" y="835966"/>
            <a:ext cx="2751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Dragonfish Nebula</a:t>
            </a:r>
          </a:p>
        </p:txBody>
      </p:sp>
    </p:spTree>
    <p:extLst>
      <p:ext uri="{BB962C8B-B14F-4D97-AF65-F5344CB8AC3E}">
        <p14:creationId xmlns:p14="http://schemas.microsoft.com/office/powerpoint/2010/main" val="291208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Text Box 2"/>
          <p:cNvSpPr txBox="1">
            <a:spLocks noChangeArrowheads="1"/>
          </p:cNvSpPr>
          <p:nvPr/>
        </p:nvSpPr>
        <p:spPr bwMode="auto">
          <a:xfrm>
            <a:off x="1562100" y="65839"/>
            <a:ext cx="6019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Cygnus The Northern Cross &amp; Deneb (A2I) </a:t>
            </a:r>
            <a:endParaRPr lang="en-US" altLang="en-US" sz="2400" b="1" i="1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44034" name="Picture 4" descr="cy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6" y="783933"/>
            <a:ext cx="4648200" cy="564181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daviddarling.info/images/luminosity_class.jpg">
            <a:extLst>
              <a:ext uri="{FF2B5EF4-FFF2-40B4-BE49-F238E27FC236}">
                <a16:creationId xmlns="" xmlns:a16="http://schemas.microsoft.com/office/drawing/2014/main" id="{9417D199-9F3A-4BA8-B909-4E0FF4F55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68" y="1066800"/>
            <a:ext cx="4044606" cy="5263696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D754F7F-7E2D-45E0-8995-42AA7E43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85800"/>
            <a:ext cx="8908774" cy="590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4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dora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843280"/>
            <a:ext cx="9118600" cy="601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1676400" y="115887"/>
            <a:ext cx="5715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 err="1" smtClean="0">
                <a:solidFill>
                  <a:srgbClr val="FFFFFF"/>
                </a:solidFill>
                <a:latin typeface="Times New Roman" pitchFamily="18" charset="0"/>
              </a:rPr>
              <a:t>Doradus</a:t>
            </a:r>
            <a:r>
              <a:rPr lang="en-US" altLang="en-US" sz="2400" b="1" dirty="0" smtClean="0">
                <a:solidFill>
                  <a:srgbClr val="FFFFFF"/>
                </a:solidFill>
                <a:latin typeface="Times New Roman" pitchFamily="18" charset="0"/>
              </a:rPr>
              <a:t>: 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Large </a:t>
            </a:r>
            <a:r>
              <a:rPr lang="en-US" altLang="en-US" sz="2400" b="1" dirty="0" err="1">
                <a:solidFill>
                  <a:srgbClr val="FFFFFF"/>
                </a:solidFill>
                <a:latin typeface="Times New Roman" pitchFamily="18" charset="0"/>
              </a:rPr>
              <a:t>Magellanic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Cloud (LMC)</a:t>
            </a:r>
          </a:p>
        </p:txBody>
      </p:sp>
      <p:pic>
        <p:nvPicPr>
          <p:cNvPr id="1026" name="Picture 2" descr="Large Magellanic Cloud: Nearby Satellite Dwarf Galax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" y="792749"/>
            <a:ext cx="9118600" cy="606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07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828800" y="120564"/>
            <a:ext cx="5791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 err="1" smtClean="0">
                <a:solidFill>
                  <a:srgbClr val="FFFFFF"/>
                </a:solidFill>
                <a:latin typeface="Times New Roman" pitchFamily="18" charset="0"/>
              </a:rPr>
              <a:t>Doradus</a:t>
            </a:r>
            <a:r>
              <a:rPr lang="en-US" altLang="en-US" sz="2400" b="1" dirty="0" smtClean="0">
                <a:solidFill>
                  <a:srgbClr val="FFFFFF"/>
                </a:solidFill>
                <a:latin typeface="Times New Roman" pitchFamily="18" charset="0"/>
              </a:rPr>
              <a:t>: 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30 </a:t>
            </a:r>
            <a:r>
              <a:rPr lang="en-US" altLang="en-US" sz="2400" b="1" dirty="0" err="1">
                <a:solidFill>
                  <a:srgbClr val="FFFFFF"/>
                </a:solidFill>
                <a:latin typeface="Times New Roman" pitchFamily="18" charset="0"/>
              </a:rPr>
              <a:t>Doradus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(Tarantula Nebula) </a:t>
            </a:r>
          </a:p>
        </p:txBody>
      </p:sp>
      <p:pic>
        <p:nvPicPr>
          <p:cNvPr id="46083" name="Picture 8" descr="See Explanation.  Clicking on the picture will download&#10; the highest resolution version availa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9" r="8559"/>
          <a:stretch>
            <a:fillRect/>
          </a:stretch>
        </p:blipFill>
        <p:spPr bwMode="auto">
          <a:xfrm>
            <a:off x="4876800" y="2405540"/>
            <a:ext cx="4114800" cy="33083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5" descr="30 Doradus Full View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" t="4546" r="5853" b="4219"/>
          <a:stretch/>
        </p:blipFill>
        <p:spPr bwMode="auto">
          <a:xfrm>
            <a:off x="176270" y="1498294"/>
            <a:ext cx="4560984" cy="512284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TextBox 1"/>
          <p:cNvSpPr txBox="1">
            <a:spLocks noChangeArrowheads="1"/>
          </p:cNvSpPr>
          <p:nvPr/>
        </p:nvSpPr>
        <p:spPr bwMode="auto">
          <a:xfrm>
            <a:off x="551762" y="990600"/>
            <a:ext cx="381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MCELS, University of Michigan</a:t>
            </a:r>
          </a:p>
        </p:txBody>
      </p:sp>
      <p:sp>
        <p:nvSpPr>
          <p:cNvPr id="46086" name="TextBox 2"/>
          <p:cNvSpPr txBox="1">
            <a:spLocks noChangeArrowheads="1"/>
          </p:cNvSpPr>
          <p:nvPr/>
        </p:nvSpPr>
        <p:spPr bwMode="auto">
          <a:xfrm>
            <a:off x="5577001" y="1498294"/>
            <a:ext cx="27143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      30 </a:t>
            </a:r>
            <a:r>
              <a:rPr lang="en-US" altLang="en-US" sz="20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Doradus</a:t>
            </a:r>
            <a:endParaRPr lang="en-US" altLang="en-US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Star Formation Region</a:t>
            </a:r>
          </a:p>
        </p:txBody>
      </p:sp>
    </p:spTree>
    <p:extLst>
      <p:ext uri="{BB962C8B-B14F-4D97-AF65-F5344CB8AC3E}">
        <p14:creationId xmlns:p14="http://schemas.microsoft.com/office/powerpoint/2010/main" val="65228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1828799" y="33366"/>
            <a:ext cx="5486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Gemini: Castor (A1V) &amp; Pollux (K0III)</a:t>
            </a:r>
          </a:p>
        </p:txBody>
      </p:sp>
      <p:pic>
        <p:nvPicPr>
          <p:cNvPr id="47107" name="Picture 4" descr="g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19200"/>
            <a:ext cx="64008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98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ly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97074"/>
            <a:ext cx="3906721" cy="54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1227560" y="0"/>
            <a:ext cx="66888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                         Lyra: Vega (A0V)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4E084A0-4F4A-41D5-8E9B-9CE62CFA2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505200"/>
            <a:ext cx="4047800" cy="27765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F06A1D9-1EA6-4D8A-8337-876582484A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3061" r="-101" b="1794"/>
          <a:stretch/>
        </p:blipFill>
        <p:spPr>
          <a:xfrm>
            <a:off x="4542183" y="797075"/>
            <a:ext cx="362754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1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astralnewz.com/images/Ophiuchus_Map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" y="917575"/>
            <a:ext cx="7615237" cy="5711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2094506" y="222547"/>
            <a:ext cx="49549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Ophiuchus: Zeta </a:t>
            </a:r>
            <a:r>
              <a:rPr lang="en-US" altLang="en-US" sz="2400" b="1" dirty="0" err="1">
                <a:solidFill>
                  <a:srgbClr val="FFFFFF"/>
                </a:solidFill>
                <a:latin typeface="Times New Roman" pitchFamily="18" charset="0"/>
              </a:rPr>
              <a:t>Ophiuchi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– 09.5V</a:t>
            </a:r>
          </a:p>
        </p:txBody>
      </p:sp>
      <p:sp>
        <p:nvSpPr>
          <p:cNvPr id="2" name="Down Arrow 1"/>
          <p:cNvSpPr/>
          <p:nvPr/>
        </p:nvSpPr>
        <p:spPr>
          <a:xfrm>
            <a:off x="5468144" y="3200400"/>
            <a:ext cx="242887" cy="9779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 descr="https://www.nasa.gov/images/content/512000main_pia13455-43_946-7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597" y="762000"/>
            <a:ext cx="7814603" cy="5867400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accent3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315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2076450" y="185223"/>
            <a:ext cx="49911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The rho </a:t>
            </a:r>
            <a:r>
              <a:rPr lang="en-US" altLang="en-US" sz="2400" b="1" dirty="0" err="1">
                <a:solidFill>
                  <a:srgbClr val="FFFFFF"/>
                </a:solidFill>
                <a:latin typeface="Times New Roman" pitchFamily="18" charset="0"/>
              </a:rPr>
              <a:t>Ophiuchi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Cloud Complex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FD874EA-A4D8-4C46-9180-5560892FB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838200"/>
            <a:ext cx="8420100" cy="5613400"/>
          </a:xfrm>
          <a:prstGeom prst="rect">
            <a:avLst/>
          </a:prstGeom>
        </p:spPr>
      </p:pic>
      <p:pic>
        <p:nvPicPr>
          <p:cNvPr id="13" name="Picture 9" descr="Rho Orphiuchi">
            <a:extLst>
              <a:ext uri="{FF2B5EF4-FFF2-40B4-BE49-F238E27FC236}">
                <a16:creationId xmlns="" xmlns:a16="http://schemas.microsoft.com/office/drawing/2014/main" id="{B0BD29A2-2C07-4655-A749-5C9766CFBC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 b="9611"/>
          <a:stretch/>
        </p:blipFill>
        <p:spPr bwMode="auto">
          <a:xfrm>
            <a:off x="188901" y="774504"/>
            <a:ext cx="8766198" cy="567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A05A2CF-9527-40D5-A3B5-71EB6CA15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3" y="713730"/>
            <a:ext cx="9144000" cy="58623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FF173C7-A92C-4BA0-AF1F-4077F37245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851548"/>
            <a:ext cx="5638800" cy="552300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1408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daviddarling.info/images/luminosity_cl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429" y="969484"/>
            <a:ext cx="4348692" cy="565943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019300" y="152399"/>
            <a:ext cx="5105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Orion: Betelgeuse (M2I), Rigel (B8I)</a:t>
            </a:r>
          </a:p>
        </p:txBody>
      </p:sp>
      <p:pic>
        <p:nvPicPr>
          <p:cNvPr id="54275" name="Picture 3" descr="o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427538" cy="558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12" descr="http://cseligman.com/text/sky/orio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5" b="2034"/>
          <a:stretch/>
        </p:blipFill>
        <p:spPr bwMode="auto">
          <a:xfrm>
            <a:off x="4652824" y="731830"/>
            <a:ext cx="4491176" cy="612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57830" y="50292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M42</a:t>
            </a:r>
          </a:p>
        </p:txBody>
      </p:sp>
    </p:spTree>
    <p:extLst>
      <p:ext uri="{BB962C8B-B14F-4D97-AF65-F5344CB8AC3E}">
        <p14:creationId xmlns:p14="http://schemas.microsoft.com/office/powerpoint/2010/main" val="278802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948928" y="86173"/>
            <a:ext cx="7684294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M42 (Great Orion Nebula) – Star Formation Region  </a:t>
            </a:r>
          </a:p>
        </p:txBody>
      </p:sp>
      <p:pic>
        <p:nvPicPr>
          <p:cNvPr id="55299" name="Picture 4" descr="See Explanation.  Clicking on the picture will download &#10;the highest resolution version availa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777875"/>
            <a:ext cx="4121150" cy="310832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6" descr="http://www.bucksnortobservatory.com/image_gallery/deep_space/high_res/M42_master_crop_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8" r="9518"/>
          <a:stretch>
            <a:fillRect/>
          </a:stretch>
        </p:blipFill>
        <p:spPr bwMode="auto">
          <a:xfrm>
            <a:off x="80963" y="4016375"/>
            <a:ext cx="3587750" cy="27432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1" name="Picture 8" descr="See Explanation.  Clicking on the picture will download&#10; the highest resolution version available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68"/>
          <a:stretch>
            <a:fillRect/>
          </a:stretch>
        </p:blipFill>
        <p:spPr bwMode="auto">
          <a:xfrm>
            <a:off x="4343400" y="871538"/>
            <a:ext cx="4648200" cy="30480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2" name="Picture 10" descr="http://chandra.harvard.edu/photo/2007/orion/orion_xra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600" y="4130675"/>
            <a:ext cx="2519363" cy="25146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3" name="Picture 12" descr="http://chandra.harvard.edu/photo/2007/orion/orion_hs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3" y="4121150"/>
            <a:ext cx="2506662" cy="25019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4" name="TextBox 1"/>
          <p:cNvSpPr txBox="1">
            <a:spLocks noChangeArrowheads="1"/>
          </p:cNvSpPr>
          <p:nvPr/>
        </p:nvSpPr>
        <p:spPr bwMode="auto">
          <a:xfrm>
            <a:off x="3817938" y="4162425"/>
            <a:ext cx="1946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Chandra X-Ray</a:t>
            </a:r>
          </a:p>
        </p:txBody>
      </p:sp>
      <p:sp>
        <p:nvSpPr>
          <p:cNvPr id="55305" name="TextBox 2"/>
          <p:cNvSpPr txBox="1">
            <a:spLocks noChangeArrowheads="1"/>
          </p:cNvSpPr>
          <p:nvPr/>
        </p:nvSpPr>
        <p:spPr bwMode="auto">
          <a:xfrm>
            <a:off x="6656388" y="4162425"/>
            <a:ext cx="99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Hubble</a:t>
            </a:r>
          </a:p>
        </p:txBody>
      </p:sp>
      <p:sp>
        <p:nvSpPr>
          <p:cNvPr id="55306" name="TextBox 3"/>
          <p:cNvSpPr txBox="1">
            <a:spLocks noChangeArrowheads="1"/>
          </p:cNvSpPr>
          <p:nvPr/>
        </p:nvSpPr>
        <p:spPr bwMode="auto">
          <a:xfrm>
            <a:off x="152400" y="796925"/>
            <a:ext cx="2203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Astrophotography</a:t>
            </a:r>
          </a:p>
        </p:txBody>
      </p:sp>
      <p:sp>
        <p:nvSpPr>
          <p:cNvPr id="55307" name="Rectangle 4"/>
          <p:cNvSpPr>
            <a:spLocks noChangeArrowheads="1"/>
          </p:cNvSpPr>
          <p:nvPr/>
        </p:nvSpPr>
        <p:spPr bwMode="auto">
          <a:xfrm>
            <a:off x="4419600" y="871538"/>
            <a:ext cx="995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Hubble</a:t>
            </a:r>
          </a:p>
        </p:txBody>
      </p:sp>
      <p:sp>
        <p:nvSpPr>
          <p:cNvPr id="55308" name="Rectangle 5"/>
          <p:cNvSpPr>
            <a:spLocks noChangeArrowheads="1"/>
          </p:cNvSpPr>
          <p:nvPr/>
        </p:nvSpPr>
        <p:spPr bwMode="auto">
          <a:xfrm>
            <a:off x="152400" y="3965575"/>
            <a:ext cx="2203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Astrophotography</a:t>
            </a:r>
          </a:p>
        </p:txBody>
      </p:sp>
    </p:spTree>
    <p:extLst>
      <p:ext uri="{BB962C8B-B14F-4D97-AF65-F5344CB8AC3E}">
        <p14:creationId xmlns:p14="http://schemas.microsoft.com/office/powerpoint/2010/main" val="2219561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048000" y="149520"/>
            <a:ext cx="3048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Perseus: Algol (B8V)</a:t>
            </a:r>
          </a:p>
        </p:txBody>
      </p:sp>
      <p:pic>
        <p:nvPicPr>
          <p:cNvPr id="56323" name="Picture 4" descr="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4554538" cy="590232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0CC8430-B342-4555-AD12-A6FDD3AA9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685800"/>
            <a:ext cx="3990975" cy="31623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943A2A8-062B-4D15-88AF-7498092D26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9" t="7746" r="12835" b="12358"/>
          <a:stretch/>
        </p:blipFill>
        <p:spPr>
          <a:xfrm>
            <a:off x="4876800" y="4038600"/>
            <a:ext cx="3990975" cy="254952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298943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406855" y="152400"/>
            <a:ext cx="60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Perseus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and the Stellar Cluster in NGC 1333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CB3F527-726B-498D-A78E-250E0AE5B8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477" y="685800"/>
            <a:ext cx="2831957" cy="283195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CCD5189-2A16-4D8B-B8A4-C4FB321A1D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4" y="4035357"/>
            <a:ext cx="2670242" cy="267024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C9FDF2E-BBFD-4B8E-9225-56820E2532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477" y="4035357"/>
            <a:ext cx="2670243" cy="267024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91BF92F-2A8E-44A7-99C8-5A60E9385F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51" y="4035357"/>
            <a:ext cx="2670243" cy="267024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12D0815-229B-4850-9F1B-89CB91695E0B}"/>
              </a:ext>
            </a:extLst>
          </p:cNvPr>
          <p:cNvSpPr txBox="1"/>
          <p:nvPr/>
        </p:nvSpPr>
        <p:spPr>
          <a:xfrm>
            <a:off x="755308" y="3644948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Chandra X-Ray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1362870-16BD-41C1-B315-96B00B6F3956}"/>
              </a:ext>
            </a:extLst>
          </p:cNvPr>
          <p:cNvSpPr txBox="1"/>
          <p:nvPr/>
        </p:nvSpPr>
        <p:spPr>
          <a:xfrm>
            <a:off x="4037451" y="3612190"/>
            <a:ext cx="1200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Spitzer 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C2CC569-4C6B-42DC-92A2-BD9213268CC1}"/>
              </a:ext>
            </a:extLst>
          </p:cNvPr>
          <p:cNvSpPr txBox="1"/>
          <p:nvPr/>
        </p:nvSpPr>
        <p:spPr>
          <a:xfrm>
            <a:off x="6391012" y="3612190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DSS-NOAO Optical </a:t>
            </a:r>
          </a:p>
        </p:txBody>
      </p:sp>
    </p:spTree>
    <p:extLst>
      <p:ext uri="{BB962C8B-B14F-4D97-AF65-F5344CB8AC3E}">
        <p14:creationId xmlns:p14="http://schemas.microsoft.com/office/powerpoint/2010/main" val="9944339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BEFADC7B-E18C-4F93-88A4-A7CA2E7F5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967388"/>
            <a:ext cx="8458200" cy="5655145"/>
          </a:xfrm>
          <a:prstGeom prst="rect">
            <a:avLst/>
          </a:prstGeom>
        </p:spPr>
      </p:pic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372717" y="29774"/>
            <a:ext cx="8458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Sagittarius: </a:t>
            </a:r>
            <a:r>
              <a:rPr lang="en-US" altLang="en-US" sz="2400" b="1" dirty="0" err="1">
                <a:solidFill>
                  <a:srgbClr val="FFFFFF"/>
                </a:solidFill>
                <a:latin typeface="Times New Roman" pitchFamily="18" charset="0"/>
              </a:rPr>
              <a:t>Sgr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A* black hole at center of Milky Way Galaxy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59919" y="667753"/>
            <a:ext cx="6824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87CECBA-03B3-4D40-9F89-FDCEBED6E5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9" b="20141"/>
          <a:stretch/>
        </p:blipFill>
        <p:spPr>
          <a:xfrm>
            <a:off x="342898" y="937611"/>
            <a:ext cx="8614844" cy="568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5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556768" y="61428"/>
            <a:ext cx="8458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Sagittarius: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Sgr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A* black hole at center of Milky Way Galaxy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59919" y="667753"/>
            <a:ext cx="6824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3F891E13-8EED-4CF8-AA3D-90820C77DD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9"/>
          <a:stretch/>
        </p:blipFill>
        <p:spPr>
          <a:xfrm>
            <a:off x="679351" y="2957633"/>
            <a:ext cx="7785298" cy="3701584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3E01E68-283C-4256-A9D9-E31026FACB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52" y="637521"/>
            <a:ext cx="7785298" cy="2203793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645268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Text Box 2"/>
          <p:cNvSpPr txBox="1">
            <a:spLocks noChangeArrowheads="1"/>
          </p:cNvSpPr>
          <p:nvPr/>
        </p:nvSpPr>
        <p:spPr bwMode="auto">
          <a:xfrm>
            <a:off x="685800" y="0"/>
            <a:ext cx="8458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Sagittarius: Star Formation Region – Lagoon Nebula (M8) </a:t>
            </a:r>
            <a:endParaRPr lang="en-US" altLang="en-US" sz="2400" b="1" i="1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EB85243-AB46-4D63-8D7C-2F43848EE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87" y="609600"/>
            <a:ext cx="5176345" cy="609600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5124" name="Picture 4" descr="See Explanation.  Clicking on the picture will download&#10; the highest resolution version available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" r="8269" b="4139"/>
          <a:stretch/>
        </p:blipFill>
        <p:spPr bwMode="auto">
          <a:xfrm>
            <a:off x="917259" y="482206"/>
            <a:ext cx="7239000" cy="6299694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13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ChangeArrowheads="1"/>
          </p:cNvSpPr>
          <p:nvPr/>
        </p:nvSpPr>
        <p:spPr bwMode="auto">
          <a:xfrm>
            <a:off x="734734" y="147935"/>
            <a:ext cx="7075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Sextans and J100054+023436 – Baby Boom Galaxy</a:t>
            </a: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E5E0259-07AD-4CDB-B8E9-5D067E7D0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56" y="990600"/>
            <a:ext cx="7540522" cy="5257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AD832D4-094B-48D1-8C5C-E2D8812A9D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5" b="20270"/>
          <a:stretch/>
        </p:blipFill>
        <p:spPr>
          <a:xfrm>
            <a:off x="264365" y="914399"/>
            <a:ext cx="8418597" cy="557447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DBDCE95-7DBE-48EB-9180-A258D5D04A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506" y="4511512"/>
            <a:ext cx="2053563" cy="205356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0343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CB0FAE3-7A3D-4E70-B144-6803FDF7D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75" y="685800"/>
            <a:ext cx="7334250" cy="58674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59394" name="Rectangle 1"/>
          <p:cNvSpPr>
            <a:spLocks noChangeArrowheads="1"/>
          </p:cNvSpPr>
          <p:nvPr/>
        </p:nvSpPr>
        <p:spPr bwMode="auto">
          <a:xfrm>
            <a:off x="2759868" y="24310"/>
            <a:ext cx="38650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Scorpius: 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Antares (M1-1.5I)</a:t>
            </a:r>
            <a:endParaRPr lang="el-GR" altLang="en-US" sz="2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 descr="Rho Orphiuch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" t="14414" r="6812" b="9611"/>
          <a:stretch/>
        </p:blipFill>
        <p:spPr bwMode="auto">
          <a:xfrm>
            <a:off x="570050" y="609601"/>
            <a:ext cx="8116750" cy="6026326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43C3F32-34B2-4320-81E5-554CAA97CB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 t="2724" r="7907"/>
          <a:stretch/>
        </p:blipFill>
        <p:spPr>
          <a:xfrm>
            <a:off x="570050" y="619539"/>
            <a:ext cx="8116750" cy="600138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D162E57-F47A-45AA-84F4-6A0E80E0DC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5" t="1815" r="8334"/>
          <a:stretch/>
        </p:blipFill>
        <p:spPr>
          <a:xfrm>
            <a:off x="570050" y="609619"/>
            <a:ext cx="8116750" cy="600138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394BBFE3-EDA2-4EF9-84AF-38215D521CA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" r="13734"/>
          <a:stretch/>
        </p:blipFill>
        <p:spPr>
          <a:xfrm>
            <a:off x="570050" y="633072"/>
            <a:ext cx="8116750" cy="597793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0542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B34EF3E6-4057-4A1E-92D0-C539E67CED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14" y="781430"/>
            <a:ext cx="7209582" cy="569557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59394" name="Rectangle 1"/>
          <p:cNvSpPr>
            <a:spLocks noChangeArrowheads="1"/>
          </p:cNvSpPr>
          <p:nvPr/>
        </p:nvSpPr>
        <p:spPr bwMode="auto">
          <a:xfrm>
            <a:off x="927016" y="88931"/>
            <a:ext cx="7924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Scorpius: 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Star Formation Region NGC 6357 (Lobster)</a:t>
            </a: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9260387-3E2E-4CDC-A07A-C2D57D9E88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4"/>
          <a:stretch/>
        </p:blipFill>
        <p:spPr>
          <a:xfrm>
            <a:off x="927713" y="781430"/>
            <a:ext cx="7210281" cy="569557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77AB313-7B39-4602-8953-94D5C4385E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"/>
          <a:stretch/>
        </p:blipFill>
        <p:spPr>
          <a:xfrm>
            <a:off x="927016" y="781429"/>
            <a:ext cx="7209582" cy="569557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5780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B34EF3E6-4057-4A1E-92D0-C539E67CED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14" y="781430"/>
            <a:ext cx="7209582" cy="569557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59394" name="Rectangle 1"/>
          <p:cNvSpPr>
            <a:spLocks noChangeArrowheads="1"/>
          </p:cNvSpPr>
          <p:nvPr/>
        </p:nvSpPr>
        <p:spPr bwMode="auto">
          <a:xfrm>
            <a:off x="838200" y="150167"/>
            <a:ext cx="82064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Scorpius: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Star Formation Region NGC 6334 (Cat’s Paw)</a:t>
            </a: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AE96B53-934D-41A3-826C-1636BD968F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" t="5084" b="9399"/>
          <a:stretch/>
        </p:blipFill>
        <p:spPr>
          <a:xfrm>
            <a:off x="937652" y="781430"/>
            <a:ext cx="7209581" cy="569557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6284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5B3CD36-90EE-453F-90BB-5E965662C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39" y="1066800"/>
            <a:ext cx="8750522" cy="492216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59394" name="Rectangle 1"/>
          <p:cNvSpPr>
            <a:spLocks noChangeArrowheads="1"/>
          </p:cNvSpPr>
          <p:nvPr/>
        </p:nvSpPr>
        <p:spPr bwMode="auto">
          <a:xfrm>
            <a:off x="730912" y="152400"/>
            <a:ext cx="82064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Scorpius: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Star Formation Region NGC 6334 (Cat’s Paw)</a:t>
            </a: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444B1FC-D779-4E41-AF21-DDD732B35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39" y="1066799"/>
            <a:ext cx="8750522" cy="492216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7463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Text Box 2"/>
          <p:cNvSpPr txBox="1">
            <a:spLocks noChangeArrowheads="1"/>
          </p:cNvSpPr>
          <p:nvPr/>
        </p:nvSpPr>
        <p:spPr bwMode="auto">
          <a:xfrm>
            <a:off x="990600" y="147935"/>
            <a:ext cx="3886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Taurus: Aldebaran (K5III)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4059F97-603F-40E0-A78C-F45055227A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14400"/>
            <a:ext cx="7924800" cy="524317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BE7B31E1-47C3-4613-AED6-1C0D2C30C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14400"/>
            <a:ext cx="7942557" cy="524317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5BFF035C-AF49-42A6-A6FA-D7853A110F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3"/>
          <a:stretch/>
        </p:blipFill>
        <p:spPr>
          <a:xfrm>
            <a:off x="609599" y="914399"/>
            <a:ext cx="7924799" cy="524317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74911A9E-94A3-4546-9360-3870E57F90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3276600" cy="38548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48400" y="914398"/>
            <a:ext cx="2098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Tauri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protostar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84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ChangeArrowheads="1"/>
          </p:cNvSpPr>
          <p:nvPr/>
        </p:nvSpPr>
        <p:spPr bwMode="auto">
          <a:xfrm>
            <a:off x="1471329" y="159235"/>
            <a:ext cx="6191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Tucana </a:t>
            </a:r>
            <a:r>
              <a:rPr lang="en-US" altLang="en-US" sz="2000" b="1" dirty="0">
                <a:solidFill>
                  <a:srgbClr val="FFFFFF"/>
                </a:solidFill>
                <a:latin typeface="Times New Roman" pitchFamily="18" charset="0"/>
              </a:rPr>
              <a:t>&amp; the Small </a:t>
            </a:r>
            <a:r>
              <a:rPr lang="en-US" altLang="en-US" sz="2000" b="1" dirty="0" err="1">
                <a:solidFill>
                  <a:srgbClr val="FFFFFF"/>
                </a:solidFill>
                <a:latin typeface="Times New Roman" pitchFamily="18" charset="0"/>
              </a:rPr>
              <a:t>Magellanic</a:t>
            </a:r>
            <a:r>
              <a:rPr lang="en-US" altLang="en-US" sz="2000" b="1" dirty="0">
                <a:solidFill>
                  <a:srgbClr val="FFFFFF"/>
                </a:solidFill>
                <a:latin typeface="Times New Roman" pitchFamily="18" charset="0"/>
              </a:rPr>
              <a:t> Cloud Galaxy (SMC)</a:t>
            </a:r>
            <a:endParaRPr lang="el-GR" altLang="en-US" sz="2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6750F14-D929-47B8-AA9E-59C93A71D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26" y="1219200"/>
            <a:ext cx="6774500" cy="48006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3A0ABEE-7E35-4A34-A7B0-5633DE702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878" y="1179131"/>
            <a:ext cx="6801196" cy="4879582"/>
          </a:xfrm>
          <a:prstGeom prst="rect">
            <a:avLst/>
          </a:prstGeom>
        </p:spPr>
      </p:pic>
      <p:pic>
        <p:nvPicPr>
          <p:cNvPr id="11" name="Picture 8" descr="http://en.es-static.us/upl/2015/11/small-magellanic-cloud-47-Tucanae1.jpg">
            <a:extLst>
              <a:ext uri="{FF2B5EF4-FFF2-40B4-BE49-F238E27FC236}">
                <a16:creationId xmlns="" xmlns:a16="http://schemas.microsoft.com/office/drawing/2014/main" id="{CF0D9D8C-28DC-4FE2-B30F-8B1DB44996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76" b="5872"/>
          <a:stretch/>
        </p:blipFill>
        <p:spPr bwMode="auto">
          <a:xfrm>
            <a:off x="1189574" y="1215885"/>
            <a:ext cx="6764852" cy="484282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23F4DCA-01EB-4623-9513-1263B7C797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28" y="907121"/>
            <a:ext cx="7275344" cy="546035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2701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5" descr="u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71599"/>
            <a:ext cx="4256433" cy="534113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1" name="Picture 9" descr="dip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6"/>
          <a:stretch>
            <a:fillRect/>
          </a:stretch>
        </p:blipFill>
        <p:spPr bwMode="auto">
          <a:xfrm rot="16200000">
            <a:off x="-382439" y="2275025"/>
            <a:ext cx="5341135" cy="35342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2" name="Text Box 2"/>
          <p:cNvSpPr txBox="1">
            <a:spLocks noChangeArrowheads="1"/>
          </p:cNvSpPr>
          <p:nvPr/>
        </p:nvSpPr>
        <p:spPr bwMode="auto">
          <a:xfrm>
            <a:off x="1345945" y="280032"/>
            <a:ext cx="18843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FFFFFF"/>
                </a:solidFill>
                <a:latin typeface="Times New Roman" pitchFamily="18" charset="0"/>
              </a:rPr>
              <a:t>Ursa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Major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2627" y="717002"/>
            <a:ext cx="3650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Mizar (A2-A7V) &amp; </a:t>
            </a:r>
            <a:r>
              <a:rPr lang="en-US" sz="20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Alcor</a:t>
            </a: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(A5V)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32834" y="280032"/>
            <a:ext cx="18029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Ursa</a:t>
            </a: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Minor </a:t>
            </a:r>
          </a:p>
          <a:p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Polaris (F7I)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E35A2D6-3845-435E-9652-E03A449AF6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6" t="21636" r="30957" b="23818"/>
          <a:stretch/>
        </p:blipFill>
        <p:spPr>
          <a:xfrm>
            <a:off x="1880019" y="2580155"/>
            <a:ext cx="1421561" cy="1143000"/>
          </a:xfrm>
          <a:prstGeom prst="rect">
            <a:avLst/>
          </a:prstGeom>
        </p:spPr>
      </p:pic>
      <p:pic>
        <p:nvPicPr>
          <p:cNvPr id="7" name="Picture 2" descr="http://www.daviddarling.info/images/luminosity_class.jpg">
            <a:extLst>
              <a:ext uri="{FF2B5EF4-FFF2-40B4-BE49-F238E27FC236}">
                <a16:creationId xmlns="" xmlns:a16="http://schemas.microsoft.com/office/drawing/2014/main" id="{8A222CB9-4AE0-4B24-8046-FD89988E1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95403"/>
            <a:ext cx="3818619" cy="496959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19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ChangeArrowheads="1"/>
          </p:cNvSpPr>
          <p:nvPr/>
        </p:nvSpPr>
        <p:spPr bwMode="auto">
          <a:xfrm>
            <a:off x="2542502" y="40639"/>
            <a:ext cx="4058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Ursa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Major</a:t>
            </a:r>
            <a:r>
              <a:rPr kumimoji="0" lang="en-US" altLang="en-US" sz="2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&amp; galaxy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GN-z11</a:t>
            </a: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0EE50AF-5DFD-4075-AE11-B16B0DA7FF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4688" r="1889" b="18750"/>
          <a:stretch/>
        </p:blipFill>
        <p:spPr>
          <a:xfrm>
            <a:off x="304800" y="515312"/>
            <a:ext cx="8686800" cy="373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D5FBAB6-E8EF-4D1C-87E2-B2EC77237A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96" y="4426323"/>
            <a:ext cx="4038608" cy="22363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DFA455D5-C369-457B-9470-0303DE0534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4248" r="23333" b="4074"/>
          <a:stretch/>
        </p:blipFill>
        <p:spPr>
          <a:xfrm>
            <a:off x="5029200" y="4249112"/>
            <a:ext cx="2679439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1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ChangeArrowheads="1"/>
          </p:cNvSpPr>
          <p:nvPr/>
        </p:nvSpPr>
        <p:spPr bwMode="auto">
          <a:xfrm>
            <a:off x="1778190" y="42431"/>
            <a:ext cx="55876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Ursa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Major &amp; M101 (Pinwheel Galaxy)</a:t>
            </a: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7A5CAD2-F02C-4B71-834D-B2FDE32F0B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" r="5065"/>
          <a:stretch/>
        </p:blipFill>
        <p:spPr>
          <a:xfrm>
            <a:off x="0" y="479753"/>
            <a:ext cx="9144000" cy="636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7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ChangeArrowheads="1"/>
          </p:cNvSpPr>
          <p:nvPr/>
        </p:nvSpPr>
        <p:spPr bwMode="auto">
          <a:xfrm>
            <a:off x="1778190" y="36443"/>
            <a:ext cx="55876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Ursa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Major &amp; M101 (Pinwheel Galaxy)</a:t>
            </a: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5F43D5A-00D7-4544-B284-DC5BC7D76C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9" t="13513" r="17837" b="17928"/>
          <a:stretch/>
        </p:blipFill>
        <p:spPr>
          <a:xfrm>
            <a:off x="517504" y="4790439"/>
            <a:ext cx="1634779" cy="177724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8C216819-031A-4787-849D-F867EE3B89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1" t="7351" r="7693" b="13163"/>
          <a:stretch/>
        </p:blipFill>
        <p:spPr>
          <a:xfrm>
            <a:off x="4404793" y="4790439"/>
            <a:ext cx="1891904" cy="177724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9E819E3-F0D4-4294-A01A-AA25805F9B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9" t="20513" r="8889" b="15385"/>
          <a:stretch/>
        </p:blipFill>
        <p:spPr>
          <a:xfrm>
            <a:off x="6477000" y="4800600"/>
            <a:ext cx="2016833" cy="176708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69CCF32-5BB5-433A-BFCF-1F5385F02C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0"/>
          <a:stretch/>
        </p:blipFill>
        <p:spPr>
          <a:xfrm>
            <a:off x="2332586" y="4790440"/>
            <a:ext cx="1891904" cy="177724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1E71CAB-14F0-4C76-96FB-5AF8A8A610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88"/>
          <a:stretch/>
        </p:blipFill>
        <p:spPr>
          <a:xfrm>
            <a:off x="2499358" y="609600"/>
            <a:ext cx="3947162" cy="3466097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E537296-FB7F-46F8-92B3-74A3701AB879}"/>
              </a:ext>
            </a:extLst>
          </p:cNvPr>
          <p:cNvSpPr txBox="1"/>
          <p:nvPr/>
        </p:nvSpPr>
        <p:spPr>
          <a:xfrm>
            <a:off x="517504" y="4343400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Chandra X-Ray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38863F9-FD80-4496-86D6-CF8C67C2DB1B}"/>
              </a:ext>
            </a:extLst>
          </p:cNvPr>
          <p:cNvSpPr txBox="1"/>
          <p:nvPr/>
        </p:nvSpPr>
        <p:spPr>
          <a:xfrm>
            <a:off x="2582353" y="4343400"/>
            <a:ext cx="1392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UV GALEX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31ADFC5-9EEE-43A7-939B-B87E5D77DD8A}"/>
              </a:ext>
            </a:extLst>
          </p:cNvPr>
          <p:cNvSpPr txBox="1"/>
          <p:nvPr/>
        </p:nvSpPr>
        <p:spPr>
          <a:xfrm>
            <a:off x="4498588" y="4345270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Hubble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17FB512-E43B-49AE-9BF9-5B5DB5C811C5}"/>
              </a:ext>
            </a:extLst>
          </p:cNvPr>
          <p:cNvSpPr txBox="1"/>
          <p:nvPr/>
        </p:nvSpPr>
        <p:spPr>
          <a:xfrm>
            <a:off x="6883328" y="4343400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 Spitzer</a:t>
            </a:r>
          </a:p>
        </p:txBody>
      </p:sp>
    </p:spTree>
    <p:extLst>
      <p:ext uri="{BB962C8B-B14F-4D97-AF65-F5344CB8AC3E}">
        <p14:creationId xmlns:p14="http://schemas.microsoft.com/office/powerpoint/2010/main" val="2780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2933700" y="263487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Virgo: Spica (B1III/IV)</a:t>
            </a:r>
            <a:endParaRPr lang="en-US" altLang="en-US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64515" name="Picture 4" descr="v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447800"/>
            <a:ext cx="7810500" cy="44114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1B3C477-420B-42F2-B0E9-F0ED2DBD2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5" y="917713"/>
            <a:ext cx="4114800" cy="554555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B6FCE117-8A49-4992-882B-939E6AD26F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13" y="1371600"/>
            <a:ext cx="5345183" cy="457862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5626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1295400" y="-42326"/>
            <a:ext cx="662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Virgo:</a:t>
            </a:r>
            <a:r>
              <a:rPr kumimoji="0" lang="en-US" altLang="en-US" sz="2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Galaxies M60 &amp; M104 (Sombrero Galaxy)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F9C83C9-5174-4EA6-A0BF-7F7560DA6F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6" b="21778"/>
          <a:stretch/>
        </p:blipFill>
        <p:spPr>
          <a:xfrm>
            <a:off x="1447800" y="861274"/>
            <a:ext cx="6248399" cy="52764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C1508C4-00AB-422F-9176-37EC30D88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57961"/>
            <a:ext cx="7937500" cy="5422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B20F603-439B-43BC-A3A1-C65BE47101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2" r="6608" b="10459"/>
          <a:stretch/>
        </p:blipFill>
        <p:spPr>
          <a:xfrm>
            <a:off x="336517" y="713674"/>
            <a:ext cx="8470965" cy="566939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1129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tellar_fate_type1a_label_300d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482600"/>
            <a:ext cx="8501063" cy="637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1984176" y="0"/>
            <a:ext cx="51756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Part II-</a:t>
            </a:r>
            <a:r>
              <a:rPr lang="en-US" altLang="en-US" sz="2400" b="1" dirty="0" err="1">
                <a:solidFill>
                  <a:srgbClr val="FFFFFF"/>
                </a:solidFill>
                <a:latin typeface="Times New Roman" pitchFamily="18" charset="0"/>
              </a:rPr>
              <a:t>i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: Stellar &amp; Galactic Evolution</a:t>
            </a:r>
          </a:p>
        </p:txBody>
      </p:sp>
      <p:pic>
        <p:nvPicPr>
          <p:cNvPr id="4" name="Picture 2" descr="H-R2">
            <a:extLst>
              <a:ext uri="{FF2B5EF4-FFF2-40B4-BE49-F238E27FC236}">
                <a16:creationId xmlns="" xmlns:a16="http://schemas.microsoft.com/office/drawing/2014/main" id="{E9C28D31-2D01-4CB1-87B4-75D475D91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90" y="502478"/>
            <a:ext cx="8484498" cy="636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9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Spectrum of the Su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97000"/>
            <a:ext cx="344805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3" descr="Spectrum of Procy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445000"/>
            <a:ext cx="34671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4953000" y="9398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>
                <a:solidFill>
                  <a:srgbClr val="FFFFFF"/>
                </a:solidFill>
                <a:latin typeface="Times New Roman" pitchFamily="18" charset="0"/>
              </a:rPr>
              <a:t>Arcturus – K1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029200" y="3983038"/>
            <a:ext cx="19208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>
                <a:solidFill>
                  <a:srgbClr val="FFFFFF"/>
                </a:solidFill>
                <a:latin typeface="Times New Roman" pitchFamily="18" charset="0"/>
              </a:rPr>
              <a:t>Procyon – F5</a:t>
            </a:r>
          </a:p>
        </p:txBody>
      </p:sp>
      <p:pic>
        <p:nvPicPr>
          <p:cNvPr id="67590" name="Picture 6" descr="350px-High_Resolution_Solar_Spectr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25600"/>
            <a:ext cx="3581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762000" y="11938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>
                <a:solidFill>
                  <a:srgbClr val="FFFFFF"/>
                </a:solidFill>
                <a:latin typeface="Times New Roman" pitchFamily="18" charset="0"/>
              </a:rPr>
              <a:t>    Sun – G2</a:t>
            </a:r>
          </a:p>
        </p:txBody>
      </p:sp>
      <p:pic>
        <p:nvPicPr>
          <p:cNvPr id="67592" name="Picture 8" descr="Spectrum with Label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4" t="3671" r="14166" b="21249"/>
          <a:stretch>
            <a:fillRect/>
          </a:stretch>
        </p:blipFill>
        <p:spPr bwMode="auto">
          <a:xfrm>
            <a:off x="457200" y="4292600"/>
            <a:ext cx="4267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1790700" y="37439"/>
            <a:ext cx="55771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Part II-ii: Spectral Classification of Stars</a:t>
            </a:r>
          </a:p>
        </p:txBody>
      </p:sp>
    </p:spTree>
    <p:extLst>
      <p:ext uri="{BB962C8B-B14F-4D97-AF65-F5344CB8AC3E}">
        <p14:creationId xmlns:p14="http://schemas.microsoft.com/office/powerpoint/2010/main" val="411139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f2v_Page_3_with_overla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746125"/>
            <a:ext cx="48577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457200" y="1095375"/>
            <a:ext cx="1878013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  <a:latin typeface="Times New Roman" pitchFamily="18" charset="0"/>
              </a:rPr>
              <a:t>Spectral Image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  <a:latin typeface="Times New Roman" pitchFamily="18" charset="0"/>
              </a:rPr>
              <a:t>&amp; Spectral Plot</a:t>
            </a:r>
          </a:p>
        </p:txBody>
      </p:sp>
      <p:pic>
        <p:nvPicPr>
          <p:cNvPr id="68612" name="Picture 4" descr="spectra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/>
          <a:stretch>
            <a:fillRect/>
          </a:stretch>
        </p:blipFill>
        <p:spPr bwMode="auto">
          <a:xfrm>
            <a:off x="2438400" y="2379663"/>
            <a:ext cx="48577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457200" y="2590800"/>
            <a:ext cx="18161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  <a:latin typeface="Times New Roman" pitchFamily="18" charset="0"/>
              </a:rPr>
              <a:t>Hydrogen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  <a:latin typeface="Times New Roman" pitchFamily="18" charset="0"/>
              </a:rPr>
              <a:t>Balmer Lines</a:t>
            </a:r>
          </a:p>
        </p:txBody>
      </p:sp>
      <p:pic>
        <p:nvPicPr>
          <p:cNvPr id="68614" name="Picture 6" descr="a0v_Page_3_with_overlay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275" y="3678238"/>
            <a:ext cx="485775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457200" y="3941763"/>
            <a:ext cx="1970088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  <a:latin typeface="Times New Roman" pitchFamily="18" charset="0"/>
              </a:rPr>
              <a:t>Spectral Image,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  <a:latin typeface="Times New Roman" pitchFamily="18" charset="0"/>
              </a:rPr>
              <a:t>Spectral Plot &amp;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  <a:latin typeface="Times New Roman" pitchFamily="18" charset="0"/>
              </a:rPr>
              <a:t>Balmer Lines</a:t>
            </a:r>
          </a:p>
        </p:txBody>
      </p:sp>
      <p:pic>
        <p:nvPicPr>
          <p:cNvPr id="68616" name="Picture 5" descr="spectra_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/>
          <a:stretch>
            <a:fillRect/>
          </a:stretch>
        </p:blipFill>
        <p:spPr bwMode="auto">
          <a:xfrm>
            <a:off x="2459038" y="5364163"/>
            <a:ext cx="4857750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7" name="Rectangle 1"/>
          <p:cNvSpPr>
            <a:spLocks noChangeArrowheads="1"/>
          </p:cNvSpPr>
          <p:nvPr/>
        </p:nvSpPr>
        <p:spPr bwMode="auto">
          <a:xfrm>
            <a:off x="457200" y="5849938"/>
            <a:ext cx="1801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Times New Roman" pitchFamily="18" charset="0"/>
              </a:rPr>
              <a:t>He, Ca, H Lines</a:t>
            </a:r>
          </a:p>
        </p:txBody>
      </p:sp>
      <p:sp>
        <p:nvSpPr>
          <p:cNvPr id="68618" name="TextBox 2"/>
          <p:cNvSpPr txBox="1">
            <a:spLocks noChangeArrowheads="1"/>
          </p:cNvSpPr>
          <p:nvPr/>
        </p:nvSpPr>
        <p:spPr bwMode="auto">
          <a:xfrm>
            <a:off x="1981200" y="227013"/>
            <a:ext cx="50530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Spectroscopy &amp; Stellar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86989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1905000" y="0"/>
            <a:ext cx="5257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Summary of the Classification of Stars</a:t>
            </a:r>
            <a:endParaRPr lang="en-US" altLang="en-US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71363" name="Group 3"/>
          <p:cNvGraphicFramePr>
            <a:graphicFrameLocks noGrp="1"/>
          </p:cNvGraphicFramePr>
          <p:nvPr/>
        </p:nvGraphicFramePr>
        <p:xfrm>
          <a:off x="1219200" y="533400"/>
          <a:ext cx="6705600" cy="3200402"/>
        </p:xfrm>
        <a:graphic>
          <a:graphicData uri="http://schemas.openxmlformats.org/drawingml/2006/table">
            <a:tbl>
              <a:tblPr/>
              <a:tblGrid>
                <a:gridCol w="8143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27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780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304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Spectral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Class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Temperature (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Strength of Balmer lines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 lines to look for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30,000 - 60,000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weak or not visible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Ionized He (4540Å)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10,000 - 30,000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moderate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7,500 - 10,000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strong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6,000 - 7,500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weak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Ionized Ca (3930Å, 3970Å) strong compared to neutral H (4340Å)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5,000 - 6,000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weak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Ionized Ca (3930Å, 3970Å) strong compared to neutral H (4340Å)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3,500 - 5,000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weak or not visible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Many lines, neutral Ca 4230 Å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 3,500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 visible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Many lines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9682" name="Picture 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4191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83" name="Picture 51" descr="hli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76"/>
          <a:stretch>
            <a:fillRect/>
          </a:stretch>
        </p:blipFill>
        <p:spPr bwMode="auto">
          <a:xfrm>
            <a:off x="4800600" y="3825875"/>
            <a:ext cx="3711575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80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1579033" y="31403"/>
            <a:ext cx="59859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Part II-iii: Hubble Classification of Galaxies</a:t>
            </a:r>
          </a:p>
        </p:txBody>
      </p:sp>
      <p:pic>
        <p:nvPicPr>
          <p:cNvPr id="10" name="Picture 2" descr="http://www.khadley.com/courses/Astronomy/ph_207/topics/galaxies/images/slide17.png">
            <a:extLst>
              <a:ext uri="{FF2B5EF4-FFF2-40B4-BE49-F238E27FC236}">
                <a16:creationId xmlns="" xmlns:a16="http://schemas.microsoft.com/office/drawing/2014/main" id="{3BCD0546-B46C-4BE6-A688-F8FC10C9F1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0"/>
          <a:stretch/>
        </p:blipFill>
        <p:spPr bwMode="auto">
          <a:xfrm>
            <a:off x="1" y="493068"/>
            <a:ext cx="9144000" cy="63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FB0E1F-C957-47C5-B2BB-E4A2E7BEC2FF}"/>
              </a:ext>
            </a:extLst>
          </p:cNvPr>
          <p:cNvSpPr txBox="1"/>
          <p:nvPr/>
        </p:nvSpPr>
        <p:spPr>
          <a:xfrm>
            <a:off x="839087" y="770067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Morphology: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405BDDB-7AE9-4E0C-881E-65C626244C00}"/>
              </a:ext>
            </a:extLst>
          </p:cNvPr>
          <p:cNvSpPr txBox="1"/>
          <p:nvPr/>
        </p:nvSpPr>
        <p:spPr>
          <a:xfrm>
            <a:off x="1524000" y="251460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Ellipticals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AE3A384-6AE4-4B44-950A-9EC203791442}"/>
              </a:ext>
            </a:extLst>
          </p:cNvPr>
          <p:cNvSpPr txBox="1"/>
          <p:nvPr/>
        </p:nvSpPr>
        <p:spPr>
          <a:xfrm>
            <a:off x="3960294" y="2514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Lenticular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A115ACD-CF02-4111-9070-79D35BD8C6BB}"/>
              </a:ext>
            </a:extLst>
          </p:cNvPr>
          <p:cNvSpPr txBox="1"/>
          <p:nvPr/>
        </p:nvSpPr>
        <p:spPr>
          <a:xfrm>
            <a:off x="5410200" y="790522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Spirals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4A1FD8B-2EEC-47B7-AF14-953DB5F895E8}"/>
              </a:ext>
            </a:extLst>
          </p:cNvPr>
          <p:cNvSpPr txBox="1"/>
          <p:nvPr/>
        </p:nvSpPr>
        <p:spPr>
          <a:xfrm>
            <a:off x="5436704" y="4191000"/>
            <a:ext cx="163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Barred Spirals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5B9BCE-150D-454B-8680-912E6946388F}"/>
              </a:ext>
            </a:extLst>
          </p:cNvPr>
          <p:cNvSpPr txBox="1"/>
          <p:nvPr/>
        </p:nvSpPr>
        <p:spPr>
          <a:xfrm>
            <a:off x="7083099" y="2522163"/>
            <a:ext cx="1103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Irregular</a:t>
            </a:r>
          </a:p>
        </p:txBody>
      </p:sp>
    </p:spTree>
    <p:extLst>
      <p:ext uri="{BB962C8B-B14F-4D97-AF65-F5344CB8AC3E}">
        <p14:creationId xmlns:p14="http://schemas.microsoft.com/office/powerpoint/2010/main" val="358103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>
            <a:extLst>
              <a:ext uri="{FF2B5EF4-FFF2-40B4-BE49-F238E27FC236}">
                <a16:creationId xmlns="" xmlns:a16="http://schemas.microsoft.com/office/drawing/2014/main" id="{78B0C46B-3B38-4A7C-A21D-F02ABB738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6275" y="36512"/>
            <a:ext cx="518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Part II-iv: Multiwavelength Universe</a:t>
            </a:r>
          </a:p>
        </p:txBody>
      </p:sp>
      <p:sp>
        <p:nvSpPr>
          <p:cNvPr id="48131" name="TextBox 1">
            <a:extLst>
              <a:ext uri="{FF2B5EF4-FFF2-40B4-BE49-F238E27FC236}">
                <a16:creationId xmlns="" xmlns:a16="http://schemas.microsoft.com/office/drawing/2014/main" id="{04B31D08-B334-4699-8052-5BD806A1A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913" y="815975"/>
            <a:ext cx="1239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Antennae</a:t>
            </a:r>
          </a:p>
        </p:txBody>
      </p:sp>
      <p:sp>
        <p:nvSpPr>
          <p:cNvPr id="48132" name="TextBox 2">
            <a:extLst>
              <a:ext uri="{FF2B5EF4-FFF2-40B4-BE49-F238E27FC236}">
                <a16:creationId xmlns="" xmlns:a16="http://schemas.microsoft.com/office/drawing/2014/main" id="{2DA1F033-5CC2-4F0D-A521-A454CC3A0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3813" y="501650"/>
            <a:ext cx="863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Cen A</a:t>
            </a:r>
          </a:p>
        </p:txBody>
      </p:sp>
      <p:pic>
        <p:nvPicPr>
          <p:cNvPr id="48133" name="Picture 14" descr="C:\Users\dlyou\Desktop\WIP\Astronomy 2019\Astro DSOs 2019\antennae composite.jpg">
            <a:extLst>
              <a:ext uri="{FF2B5EF4-FFF2-40B4-BE49-F238E27FC236}">
                <a16:creationId xmlns="" xmlns:a16="http://schemas.microsoft.com/office/drawing/2014/main" id="{06AEA7AE-6985-4EA6-B8B1-235FF19BC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724025"/>
            <a:ext cx="1952625" cy="19812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4" name="TextBox 3">
            <a:extLst>
              <a:ext uri="{FF2B5EF4-FFF2-40B4-BE49-F238E27FC236}">
                <a16:creationId xmlns="" xmlns:a16="http://schemas.microsoft.com/office/drawing/2014/main" id="{DCAFCD7E-3520-496D-A430-11E0E1EDC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1219200"/>
            <a:ext cx="1352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Composite</a:t>
            </a:r>
          </a:p>
        </p:txBody>
      </p:sp>
      <p:pic>
        <p:nvPicPr>
          <p:cNvPr id="48135" name="Picture 15" descr="C:\Users\dlyou\Desktop\WIP\Astronomy 2019\Astro DSOs 2019\antennae optical.jpg">
            <a:extLst>
              <a:ext uri="{FF2B5EF4-FFF2-40B4-BE49-F238E27FC236}">
                <a16:creationId xmlns="" xmlns:a16="http://schemas.microsoft.com/office/drawing/2014/main" id="{29894863-C468-4E82-B733-C18C053EB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724025"/>
            <a:ext cx="1952625" cy="19812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6" name="TextBox 4">
            <a:extLst>
              <a:ext uri="{FF2B5EF4-FFF2-40B4-BE49-F238E27FC236}">
                <a16:creationId xmlns="" xmlns:a16="http://schemas.microsoft.com/office/drawing/2014/main" id="{9F5D1BE0-A971-4CB7-9E34-370BDF7C0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25" y="1219200"/>
            <a:ext cx="993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Optical</a:t>
            </a:r>
          </a:p>
        </p:txBody>
      </p:sp>
      <p:pic>
        <p:nvPicPr>
          <p:cNvPr id="48137" name="Picture 16" descr="C:\Users\dlyou\Desktop\WIP\Astronomy 2019\Astro DSOs 2019\antennae ir.jpg">
            <a:extLst>
              <a:ext uri="{FF2B5EF4-FFF2-40B4-BE49-F238E27FC236}">
                <a16:creationId xmlns="" xmlns:a16="http://schemas.microsoft.com/office/drawing/2014/main" id="{14CFBE79-A8BE-457B-85E4-E4941DAD7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5" b="20125"/>
          <a:stretch>
            <a:fillRect/>
          </a:stretch>
        </p:blipFill>
        <p:spPr bwMode="auto">
          <a:xfrm>
            <a:off x="82550" y="4441825"/>
            <a:ext cx="2193925" cy="20224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8" name="TextBox 5">
            <a:extLst>
              <a:ext uri="{FF2B5EF4-FFF2-40B4-BE49-F238E27FC236}">
                <a16:creationId xmlns="" xmlns:a16="http://schemas.microsoft.com/office/drawing/2014/main" id="{189DAA79-864C-4C43-AA8F-659C219F3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63" y="3952875"/>
            <a:ext cx="46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IR</a:t>
            </a:r>
          </a:p>
        </p:txBody>
      </p:sp>
      <p:pic>
        <p:nvPicPr>
          <p:cNvPr id="48139" name="Picture 17" descr="C:\Users\dlyou\Desktop\WIP\Astronomy 2019\Astro DSOs 2019\antennae cxc.jpg">
            <a:extLst>
              <a:ext uri="{FF2B5EF4-FFF2-40B4-BE49-F238E27FC236}">
                <a16:creationId xmlns="" xmlns:a16="http://schemas.microsoft.com/office/drawing/2014/main" id="{AD8B74E3-D806-41E9-BA40-6DB1CCD4D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4383088"/>
            <a:ext cx="2111375" cy="214153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40" name="TextBox 6">
            <a:extLst>
              <a:ext uri="{FF2B5EF4-FFF2-40B4-BE49-F238E27FC236}">
                <a16:creationId xmlns="" xmlns:a16="http://schemas.microsoft.com/office/drawing/2014/main" id="{D5122E0B-21CA-4D22-A3DD-262D7B6FE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3935413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X-Ray</a:t>
            </a:r>
          </a:p>
        </p:txBody>
      </p:sp>
      <p:pic>
        <p:nvPicPr>
          <p:cNvPr id="48141" name="Picture 18" descr="C:\Users\dlyou\Desktop\WIP\Astronomy 2019\Astro DSOs 2019\cen a multi.gif">
            <a:extLst>
              <a:ext uri="{FF2B5EF4-FFF2-40B4-BE49-F238E27FC236}">
                <a16:creationId xmlns="" xmlns:a16="http://schemas.microsoft.com/office/drawing/2014/main" id="{4B91C099-76DA-4A03-8792-6F3526724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75" y="901700"/>
            <a:ext cx="4124325" cy="38100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42" name="Picture 19" descr="C:\Users\dlyou\Desktop\WIP\Astronomy 2019\Astro DSOs 2019\cen a radio.jpg">
            <a:extLst>
              <a:ext uri="{FF2B5EF4-FFF2-40B4-BE49-F238E27FC236}">
                <a16:creationId xmlns="" xmlns:a16="http://schemas.microsoft.com/office/drawing/2014/main" id="{73B041B4-CDEA-41D0-852E-3976F8F9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5141913"/>
            <a:ext cx="1633538" cy="163353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43" name="Picture 20" descr="C:\Users\dlyou\Desktop\WIP\Astronomy 2019\Astro DSOs 2019\cenA chandra.jpg">
            <a:extLst>
              <a:ext uri="{FF2B5EF4-FFF2-40B4-BE49-F238E27FC236}">
                <a16:creationId xmlns="" xmlns:a16="http://schemas.microsoft.com/office/drawing/2014/main" id="{B7D6E62A-63F5-46E9-844D-468BF66CF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5138738"/>
            <a:ext cx="1635125" cy="1636712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44" name="TextBox 7">
            <a:extLst>
              <a:ext uri="{FF2B5EF4-FFF2-40B4-BE49-F238E27FC236}">
                <a16:creationId xmlns="" xmlns:a16="http://schemas.microsoft.com/office/drawing/2014/main" id="{68FC4DA5-3E70-4E88-80F9-C1AD1A258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3713" y="4738688"/>
            <a:ext cx="898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X-Ray</a:t>
            </a:r>
          </a:p>
        </p:txBody>
      </p:sp>
      <p:sp>
        <p:nvSpPr>
          <p:cNvPr id="48145" name="TextBox 8">
            <a:extLst>
              <a:ext uri="{FF2B5EF4-FFF2-40B4-BE49-F238E27FC236}">
                <a16:creationId xmlns="" xmlns:a16="http://schemas.microsoft.com/office/drawing/2014/main" id="{2B6EEABC-8D54-4D50-ACA5-8A49B4EB4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6175" y="4738688"/>
            <a:ext cx="839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5" descr="800px-Atmospheric_electromagnetic_opac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81400"/>
            <a:ext cx="65532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6" descr="Spacecraft EM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0"/>
            <a:ext cx="4419600" cy="353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7" descr="FGsticker09PtWeb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609600"/>
            <a:ext cx="12192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1383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760219" y="0"/>
            <a:ext cx="807898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Part II-v: Stellar Temperature, Radius, and Luminosity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        II-vi: Magnitude &amp; Luminosity Scales………</a:t>
            </a:r>
          </a:p>
        </p:txBody>
      </p:sp>
      <p:pic>
        <p:nvPicPr>
          <p:cNvPr id="72707" name="Picture 3" descr="H-R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686435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https://upload.wikimedia.org/wikipedia/commons/1/17/Hertzsprung-Russel_StarDat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66802"/>
            <a:ext cx="6882711" cy="600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5400000">
            <a:off x="7184264" y="3502432"/>
            <a:ext cx="15215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Absolute Magnitude</a:t>
            </a:r>
          </a:p>
        </p:txBody>
      </p:sp>
    </p:spTree>
    <p:extLst>
      <p:ext uri="{BB962C8B-B14F-4D97-AF65-F5344CB8AC3E}">
        <p14:creationId xmlns:p14="http://schemas.microsoft.com/office/powerpoint/2010/main" val="107755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3"/>
          <p:cNvSpPr txBox="1">
            <a:spLocks noChangeArrowheads="1"/>
          </p:cNvSpPr>
          <p:nvPr/>
        </p:nvSpPr>
        <p:spPr bwMode="auto">
          <a:xfrm>
            <a:off x="0" y="339090"/>
            <a:ext cx="9144000" cy="627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The Distance Modulus: M = m - 5log</a:t>
            </a:r>
            <a:r>
              <a:rPr lang="en-US" altLang="en-US" sz="2400" b="1" baseline="-25000" dirty="0">
                <a:solidFill>
                  <a:srgbClr val="FFFFFF"/>
                </a:solidFill>
                <a:latin typeface="Times New Roman" pitchFamily="18" charset="0"/>
              </a:rPr>
              <a:t>10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altLang="en-US" sz="2400" b="1" u="sng" dirty="0">
                <a:solidFill>
                  <a:srgbClr val="FFFFFF"/>
                </a:solidFill>
                <a:latin typeface="Times New Roman" pitchFamily="18" charset="0"/>
              </a:rPr>
              <a:t>(r)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                                                                  10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Inverse Square Law: L = 1/r</a:t>
            </a:r>
            <a:r>
              <a:rPr lang="en-US" altLang="en-US" sz="2400" b="1" baseline="30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US" altLang="en-US" sz="2400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228600" y="60198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b="1">
              <a:solidFill>
                <a:srgbClr val="000000"/>
              </a:solidFill>
              <a:latin typeface="Calligrapher"/>
            </a:endParaRPr>
          </a:p>
        </p:txBody>
      </p:sp>
      <p:pic>
        <p:nvPicPr>
          <p:cNvPr id="737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37" y="2057400"/>
            <a:ext cx="4818139" cy="361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734" name="Rectangle 1"/>
          <p:cNvSpPr>
            <a:spLocks noChangeArrowheads="1"/>
          </p:cNvSpPr>
          <p:nvPr/>
        </p:nvSpPr>
        <p:spPr bwMode="auto">
          <a:xfrm>
            <a:off x="1100120" y="40136"/>
            <a:ext cx="70287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Part II-vi: Distance Modulus &amp; Inverse Square Law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0661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I08-01-HRdiagram"/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0"/>
            <a:ext cx="7823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I08-01-HRdiagram1"/>
          <p:cNvPicPr>
            <a:picLocks noChangeAspect="1" noChangeArrowheads="1"/>
          </p:cNvPicPr>
          <p:nvPr/>
        </p:nvPicPr>
        <p:blipFill>
          <a:blip r:embed="rId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wn Arrow 1"/>
          <p:cNvSpPr/>
          <p:nvPr/>
        </p:nvSpPr>
        <p:spPr>
          <a:xfrm>
            <a:off x="933450" y="1403350"/>
            <a:ext cx="152400" cy="48895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69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13" name="TextBox 2"/>
          <p:cNvSpPr txBox="1">
            <a:spLocks noChangeArrowheads="1"/>
          </p:cNvSpPr>
          <p:nvPr/>
        </p:nvSpPr>
        <p:spPr bwMode="auto">
          <a:xfrm>
            <a:off x="3823494" y="-1864"/>
            <a:ext cx="1512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Resources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5D92369-9C89-4DDC-A3B7-9EC2730C4E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00" t="26223" r="24167" b="32828"/>
          <a:stretch/>
        </p:blipFill>
        <p:spPr>
          <a:xfrm>
            <a:off x="2133600" y="884448"/>
            <a:ext cx="4876800" cy="23622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C6898F9-A61B-47C1-ADD6-6FF878DEC20A}"/>
              </a:ext>
            </a:extLst>
          </p:cNvPr>
          <p:cNvSpPr/>
          <p:nvPr/>
        </p:nvSpPr>
        <p:spPr>
          <a:xfrm>
            <a:off x="2523855" y="411277"/>
            <a:ext cx="4179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http://chandra.si.edu/edu/olympiad.html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E6E7B06-1A76-4922-A245-EF6293FA53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512" y="3426102"/>
            <a:ext cx="3856037" cy="2892028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D695E13-7C07-4E3D-8049-EBE0BCA9C8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89052"/>
            <a:ext cx="3124200" cy="234315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18321EE-E2F4-4A15-8637-886A58B3FB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461" y="4276881"/>
            <a:ext cx="3124200" cy="234315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184484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ellar_fate_type1a_label_300dpi">
            <a:extLst>
              <a:ext uri="{FF2B5EF4-FFF2-40B4-BE49-F238E27FC236}">
                <a16:creationId xmlns="" xmlns:a16="http://schemas.microsoft.com/office/drawing/2014/main" id="{E7DF3D3E-170B-4D9A-A180-444BE6528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42" y="1265549"/>
            <a:ext cx="3733800" cy="2604493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2" descr="C:\Users\astrobabe\Desktop\NSO Stellar Evolution 1.jpg">
            <a:extLst>
              <a:ext uri="{FF2B5EF4-FFF2-40B4-BE49-F238E27FC236}">
                <a16:creationId xmlns="" xmlns:a16="http://schemas.microsoft.com/office/drawing/2014/main" id="{CD80A23C-6C2F-4FD1-88CA-C70F5748E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3" y="1265238"/>
            <a:ext cx="3724275" cy="26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3" descr="C:\Users\astrobabe\Desktop\NSO Stellar Evolution 2.jpg">
            <a:extLst>
              <a:ext uri="{FF2B5EF4-FFF2-40B4-BE49-F238E27FC236}">
                <a16:creationId xmlns="" xmlns:a16="http://schemas.microsoft.com/office/drawing/2014/main" id="{FB751187-0AC4-4B5D-A4DC-FDCAEB19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4038600"/>
            <a:ext cx="3733800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C:\Users\astrobabe\Desktop\NSO Stellar Evolution 3.jpg">
            <a:extLst>
              <a:ext uri="{FF2B5EF4-FFF2-40B4-BE49-F238E27FC236}">
                <a16:creationId xmlns="" xmlns:a16="http://schemas.microsoft.com/office/drawing/2014/main" id="{B4EBF46E-7EA5-48B7-BA72-AE032FEE6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3" y="4038600"/>
            <a:ext cx="3724275" cy="26368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8" name="Rectangle 2">
            <a:extLst>
              <a:ext uri="{FF2B5EF4-FFF2-40B4-BE49-F238E27FC236}">
                <a16:creationId xmlns="" xmlns:a16="http://schemas.microsoft.com/office/drawing/2014/main" id="{5B56D258-7E2E-4780-A660-BAFB4B14F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25" y="11113"/>
            <a:ext cx="77406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Stellar Evolution is a PROCESS that is explained using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Specific examples (DSOs), H-R diagrams and light curves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34B9A71-03D4-47E7-9340-358972777171}"/>
              </a:ext>
            </a:extLst>
          </p:cNvPr>
          <p:cNvSpPr/>
          <p:nvPr/>
        </p:nvSpPr>
        <p:spPr>
          <a:xfrm>
            <a:off x="4659313" y="1265238"/>
            <a:ext cx="3756025" cy="2605087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04E38A4-FBA4-43F1-AEA4-4752B9D9F412}"/>
              </a:ext>
            </a:extLst>
          </p:cNvPr>
          <p:cNvSpPr/>
          <p:nvPr/>
        </p:nvSpPr>
        <p:spPr>
          <a:xfrm>
            <a:off x="728663" y="4038600"/>
            <a:ext cx="3756025" cy="2636838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262053E0-B394-4323-8448-6FF4AFDEBB30}"/>
              </a:ext>
            </a:extLst>
          </p:cNvPr>
          <p:cNvSpPr/>
          <p:nvPr/>
        </p:nvSpPr>
        <p:spPr>
          <a:xfrm>
            <a:off x="4659313" y="4049713"/>
            <a:ext cx="3756025" cy="26035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ASCDcl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" t="3792" r="5185" b="5214"/>
          <a:stretch>
            <a:fillRect/>
          </a:stretch>
        </p:blipFill>
        <p:spPr bwMode="auto">
          <a:xfrm>
            <a:off x="1848424" y="1124458"/>
            <a:ext cx="1168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2919413"/>
            <a:ext cx="2439987" cy="170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535" y="5044922"/>
            <a:ext cx="2355850" cy="164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805" name="Text Box 7"/>
          <p:cNvSpPr txBox="1">
            <a:spLocks noChangeArrowheads="1"/>
          </p:cNvSpPr>
          <p:nvPr/>
        </p:nvSpPr>
        <p:spPr bwMode="auto">
          <a:xfrm>
            <a:off x="368300" y="2519363"/>
            <a:ext cx="25209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  <a:latin typeface="Times New Roman" pitchFamily="18" charset="0"/>
              </a:rPr>
              <a:t>chandra.harvard.edu</a:t>
            </a:r>
          </a:p>
        </p:txBody>
      </p:sp>
      <p:sp>
        <p:nvSpPr>
          <p:cNvPr id="76806" name="Text Box 8"/>
          <p:cNvSpPr txBox="1">
            <a:spLocks noChangeArrowheads="1"/>
          </p:cNvSpPr>
          <p:nvPr/>
        </p:nvSpPr>
        <p:spPr bwMode="auto">
          <a:xfrm>
            <a:off x="3285590" y="671532"/>
            <a:ext cx="18542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Times New Roman" pitchFamily="18" charset="0"/>
              </a:rPr>
              <a:t>http://soinc.org</a:t>
            </a:r>
          </a:p>
        </p:txBody>
      </p:sp>
      <p:sp>
        <p:nvSpPr>
          <p:cNvPr id="76808" name="Text Box 10"/>
          <p:cNvSpPr txBox="1">
            <a:spLocks noChangeArrowheads="1"/>
          </p:cNvSpPr>
          <p:nvPr/>
        </p:nvSpPr>
        <p:spPr bwMode="auto">
          <a:xfrm>
            <a:off x="5081760" y="4633759"/>
            <a:ext cx="17383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Times New Roman" pitchFamily="18" charset="0"/>
              </a:rPr>
              <a:t>apod.nasa.gov</a:t>
            </a:r>
          </a:p>
        </p:txBody>
      </p:sp>
      <p:pic>
        <p:nvPicPr>
          <p:cNvPr id="76809" name="Picture 12" descr="http://img2.imagesbn.com/p/9780679408529_p0_v1_s260x4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88" y="660763"/>
            <a:ext cx="106203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0" name="Picture 14" descr="Click here to view larger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799" y="1124458"/>
            <a:ext cx="12287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4" t="13890" r="16827"/>
          <a:stretch>
            <a:fillRect/>
          </a:stretch>
        </p:blipFill>
        <p:spPr bwMode="auto">
          <a:xfrm>
            <a:off x="3481388" y="2892425"/>
            <a:ext cx="219710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2" name="Rectangle 1"/>
          <p:cNvSpPr>
            <a:spLocks noChangeArrowheads="1"/>
          </p:cNvSpPr>
          <p:nvPr/>
        </p:nvSpPr>
        <p:spPr bwMode="auto">
          <a:xfrm>
            <a:off x="3216275" y="2532063"/>
            <a:ext cx="2873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http://www.stsci.edu/hst/</a:t>
            </a:r>
          </a:p>
        </p:txBody>
      </p:sp>
      <p:sp>
        <p:nvSpPr>
          <p:cNvPr id="76813" name="TextBox 2"/>
          <p:cNvSpPr txBox="1">
            <a:spLocks noChangeArrowheads="1"/>
          </p:cNvSpPr>
          <p:nvPr/>
        </p:nvSpPr>
        <p:spPr bwMode="auto">
          <a:xfrm>
            <a:off x="3823494" y="-1864"/>
            <a:ext cx="1512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Resources</a:t>
            </a:r>
          </a:p>
        </p:txBody>
      </p:sp>
      <p:pic>
        <p:nvPicPr>
          <p:cNvPr id="76814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" t="14845" r="7845" b="2730"/>
          <a:stretch>
            <a:fillRect/>
          </a:stretch>
        </p:blipFill>
        <p:spPr bwMode="auto">
          <a:xfrm>
            <a:off x="6242050" y="3035300"/>
            <a:ext cx="26035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5" name="Rectangle 3"/>
          <p:cNvSpPr>
            <a:spLocks noChangeArrowheads="1"/>
          </p:cNvSpPr>
          <p:nvPr/>
        </p:nvSpPr>
        <p:spPr bwMode="auto">
          <a:xfrm>
            <a:off x="6372225" y="2560638"/>
            <a:ext cx="2759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https://public.nrao.edu/</a:t>
            </a:r>
          </a:p>
        </p:txBody>
      </p:sp>
      <p:pic>
        <p:nvPicPr>
          <p:cNvPr id="76816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14268" r="14420" b="2603"/>
          <a:stretch>
            <a:fillRect/>
          </a:stretch>
        </p:blipFill>
        <p:spPr bwMode="auto">
          <a:xfrm>
            <a:off x="1695450" y="5033809"/>
            <a:ext cx="235267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7" name="Rectangle 4"/>
          <p:cNvSpPr>
            <a:spLocks noChangeArrowheads="1"/>
          </p:cNvSpPr>
          <p:nvPr/>
        </p:nvSpPr>
        <p:spPr bwMode="auto">
          <a:xfrm>
            <a:off x="1095375" y="4619471"/>
            <a:ext cx="3554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http://www.spitzer.caltech.edu</a:t>
            </a:r>
            <a:r>
              <a:rPr lang="en-US" alt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/</a:t>
            </a:r>
          </a:p>
        </p:txBody>
      </p:sp>
      <p:pic>
        <p:nvPicPr>
          <p:cNvPr id="11266" name="Picture 2" descr="Close this window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124458"/>
            <a:ext cx="1247861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369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1721" y="346113"/>
            <a:ext cx="4392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 Cool Cosmos Website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5" r="51294"/>
          <a:stretch/>
        </p:blipFill>
        <p:spPr bwMode="auto">
          <a:xfrm>
            <a:off x="149674" y="1828801"/>
            <a:ext cx="4268090" cy="474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2" r="50000"/>
          <a:stretch/>
        </p:blipFill>
        <p:spPr bwMode="auto">
          <a:xfrm>
            <a:off x="4531173" y="1828800"/>
            <a:ext cx="4392085" cy="474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5" t="10765" r="25986"/>
          <a:stretch/>
        </p:blipFill>
        <p:spPr bwMode="auto">
          <a:xfrm>
            <a:off x="2400084" y="969496"/>
            <a:ext cx="4298702" cy="583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5607" y="0"/>
            <a:ext cx="1512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88789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9832"/>
            <a:ext cx="552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The Cool Cosmos Website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3260DC9-F197-4517-85EC-0A9FEE7050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72" r="67500"/>
          <a:stretch/>
        </p:blipFill>
        <p:spPr>
          <a:xfrm>
            <a:off x="172488" y="835551"/>
            <a:ext cx="3104111" cy="57636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539893D-4343-4FAE-92B6-2386F7EBD6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82" r="77028"/>
          <a:stretch/>
        </p:blipFill>
        <p:spPr>
          <a:xfrm>
            <a:off x="3525292" y="842177"/>
            <a:ext cx="2342111" cy="59159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6A4EF81-5ACC-4550-A2EC-EE214548EF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482" r="75000"/>
          <a:stretch/>
        </p:blipFill>
        <p:spPr>
          <a:xfrm>
            <a:off x="6248400" y="835551"/>
            <a:ext cx="2558445" cy="593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126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trobabe\Desktop\Exam_Text_Page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38" y="1600201"/>
            <a:ext cx="3893127" cy="503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strobabe\Desktop\Image_Sets_Page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294" y="1600200"/>
            <a:ext cx="3893128" cy="503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2600" y="95071"/>
            <a:ext cx="60011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Sample Pages NSO 2016 Reach for the Stars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from Test Packet available at the NSO store</a:t>
            </a:r>
          </a:p>
        </p:txBody>
      </p:sp>
    </p:spTree>
    <p:extLst>
      <p:ext uri="{BB962C8B-B14F-4D97-AF65-F5344CB8AC3E}">
        <p14:creationId xmlns:p14="http://schemas.microsoft.com/office/powerpoint/2010/main" val="39904836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294" y="1600199"/>
            <a:ext cx="3885783" cy="5038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astrobabe\Desktop\Exam_Text_Page_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38" y="1600199"/>
            <a:ext cx="3893127" cy="505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2600" y="95071"/>
            <a:ext cx="60011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Sample Pages NSO 2016 Reach for the Stars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from Test Packet available at </a:t>
            </a: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NSO store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7911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304800" y="152400"/>
            <a:ext cx="838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National Reach for the Stars Event Supervisor: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Claire Burch: claire.b.burch@gmail.com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304800" y="1066800"/>
            <a:ext cx="77724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Rules clarifications: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available at</a:t>
            </a:r>
            <a:r>
              <a:rPr lang="en-US" alt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>
                <a:solidFill>
                  <a:schemeClr val="bg1"/>
                </a:solidFill>
                <a:latin typeface="Times New Roman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www.soinc.org</a:t>
            </a:r>
            <a:r>
              <a:rPr lang="en-US" alt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under event information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68703" y="1964353"/>
            <a:ext cx="8999097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Times New Roman" pitchFamily="18" charset="0"/>
              </a:rPr>
              <a:t>Event Preparation: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Read the Event Description for content and allowable resources.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Use the Webinars (Chandra) and PowerPoints (NSO) for an </a:t>
            </a:r>
          </a:p>
          <a:p>
            <a:pPr marL="0" indent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     overview of the content topics and deep sky objects.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3. Use the Astronomy Coaches Manuel and/or links provided in the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    PPT notes section for information on stellar evolution and DSOs.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4. Use the websites in the event description for images and content.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5. The 2016 &amp; 2017 test packets on the NSO website include Reach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    for the Stars tests and answer keys for those 2 years.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dirty="0">
                <a:solidFill>
                  <a:srgbClr val="FFFFFF"/>
                </a:solidFill>
                <a:latin typeface="Times New Roman" pitchFamily="18" charset="0"/>
              </a:rPr>
              <a:t>6. A sample state test and some early invitational and regional tests will be posted on the NSO website for teams to use as practice so keep checking at:  </a:t>
            </a:r>
            <a:r>
              <a:rPr lang="en-US" altLang="en-US" sz="2400" u="sng" dirty="0">
                <a:solidFill>
                  <a:srgbClr val="FFFFFF"/>
                </a:solidFill>
                <a:latin typeface="Times New Roman" pitchFamily="18" charset="0"/>
              </a:rPr>
              <a:t>https://www.soinc.org/officials/event-supervisors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en-US" sz="2400" dirty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49914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9238</TotalTime>
  <Words>2086</Words>
  <Application>Microsoft Office PowerPoint</Application>
  <PresentationFormat>On-screen Show (4:3)</PresentationFormat>
  <Paragraphs>436</Paragraphs>
  <Slides>68</Slides>
  <Notes>66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Default Design</vt:lpstr>
      <vt:lpstr>1_Default Design</vt:lpstr>
      <vt:lpstr>2_Default Design</vt:lpstr>
      <vt:lpstr>6_Default Design</vt:lpstr>
      <vt:lpstr>3_Default Design</vt:lpstr>
      <vt:lpstr>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</dc:creator>
  <cp:lastModifiedBy>ajubett</cp:lastModifiedBy>
  <cp:revision>615</cp:revision>
  <cp:lastPrinted>2019-06-14T14:48:23Z</cp:lastPrinted>
  <dcterms:created xsi:type="dcterms:W3CDTF">2013-06-19T16:28:09Z</dcterms:created>
  <dcterms:modified xsi:type="dcterms:W3CDTF">2019-09-27T18:17:37Z</dcterms:modified>
</cp:coreProperties>
</file>